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3"/>
  </p:sldMasterIdLst>
  <p:notesMasterIdLst>
    <p:notesMasterId r:id="rId15"/>
  </p:notesMasterIdLst>
  <p:sldIdLst>
    <p:sldId id="256" r:id="rId4"/>
    <p:sldId id="267" r:id="rId5"/>
    <p:sldId id="279" r:id="rId6"/>
    <p:sldId id="280" r:id="rId7"/>
    <p:sldId id="276" r:id="rId8"/>
    <p:sldId id="272" r:id="rId9"/>
    <p:sldId id="273" r:id="rId10"/>
    <p:sldId id="274" r:id="rId11"/>
    <p:sldId id="281" r:id="rId12"/>
    <p:sldId id="278" r:id="rId13"/>
    <p:sldId id="27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chemeClr val="dk1"/>
          </p15:clr>
        </p15:guide>
        <p15:guide id="2" pos="2880">
          <p15:clr>
            <a:schemeClr val="dk1"/>
          </p15:clr>
        </p15:guide>
        <p15:guide id="3" pos="144">
          <p15:clr>
            <a:schemeClr val="dk1"/>
          </p15:clr>
        </p15:guide>
        <p15:guide id="4" pos="5616">
          <p15:clr>
            <a:schemeClr val="dk1"/>
          </p15:clr>
        </p15:guide>
        <p15:guide id="5" orient="horz" pos="144">
          <p15:clr>
            <a:schemeClr val="dk1"/>
          </p15:clr>
        </p15:guide>
        <p15:guide id="6" orient="horz" pos="3110">
          <p15:clr>
            <a:schemeClr val="dk1"/>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875F38-AF5D-447E-AFED-18C46E95F116}" v="1" dt="2026-01-15T09:34:36.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1"/>
    <p:restoredTop sz="69559"/>
  </p:normalViewPr>
  <p:slideViewPr>
    <p:cSldViewPr snapToGrid="0">
      <p:cViewPr varScale="1">
        <p:scale>
          <a:sx n="83" d="100"/>
          <a:sy n="83" d="100"/>
        </p:scale>
        <p:origin x="1480" y="280"/>
      </p:cViewPr>
      <p:guideLst>
        <p:guide orient="horz" pos="1620"/>
        <p:guide pos="2880"/>
        <p:guide pos="144"/>
        <p:guide pos="5616"/>
        <p:guide orient="horz" pos="144"/>
        <p:guide orient="horz" pos="3110"/>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1.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esh Rathi" userId="86c96a8a96bb1c04" providerId="LiveId" clId="{2D8580BA-47AD-43EF-AFEF-34F64A555F5E}"/>
    <pc:docChg chg="custSel modSld">
      <pc:chgData name="Hitesh Rathi" userId="86c96a8a96bb1c04" providerId="LiveId" clId="{2D8580BA-47AD-43EF-AFEF-34F64A555F5E}" dt="2026-01-15T09:34:43.403" v="5" actId="1076"/>
      <pc:docMkLst>
        <pc:docMk/>
      </pc:docMkLst>
      <pc:sldChg chg="delSp modSp mod">
        <pc:chgData name="Hitesh Rathi" userId="86c96a8a96bb1c04" providerId="LiveId" clId="{2D8580BA-47AD-43EF-AFEF-34F64A555F5E}" dt="2026-01-15T09:34:43.403" v="5" actId="1076"/>
        <pc:sldMkLst>
          <pc:docMk/>
          <pc:sldMk cId="0" sldId="256"/>
        </pc:sldMkLst>
        <pc:spChg chg="mod">
          <ac:chgData name="Hitesh Rathi" userId="86c96a8a96bb1c04" providerId="LiveId" clId="{2D8580BA-47AD-43EF-AFEF-34F64A555F5E}" dt="2026-01-15T09:34:41.604" v="4" actId="1076"/>
          <ac:spMkLst>
            <pc:docMk/>
            <pc:sldMk cId="0" sldId="256"/>
            <ac:spMk id="5" creationId="{388043A8-BD2D-817B-34DD-69E5FFA9E7F4}"/>
          </ac:spMkLst>
        </pc:spChg>
        <pc:spChg chg="mod">
          <ac:chgData name="Hitesh Rathi" userId="86c96a8a96bb1c04" providerId="LiveId" clId="{2D8580BA-47AD-43EF-AFEF-34F64A555F5E}" dt="2026-01-15T09:34:43.403" v="5" actId="1076"/>
          <ac:spMkLst>
            <pc:docMk/>
            <pc:sldMk cId="0" sldId="256"/>
            <ac:spMk id="8" creationId="{00000000-0000-0000-0000-000000000000}"/>
          </ac:spMkLst>
        </pc:spChg>
        <pc:spChg chg="mod">
          <ac:chgData name="Hitesh Rathi" userId="86c96a8a96bb1c04" providerId="LiveId" clId="{2D8580BA-47AD-43EF-AFEF-34F64A555F5E}" dt="2026-01-15T09:34:39.502" v="3" actId="1076"/>
          <ac:spMkLst>
            <pc:docMk/>
            <pc:sldMk cId="0" sldId="256"/>
            <ac:spMk id="87" creationId="{00000000-0000-0000-0000-000000000000}"/>
          </ac:spMkLst>
        </pc:spChg>
        <pc:picChg chg="del">
          <ac:chgData name="Hitesh Rathi" userId="86c96a8a96bb1c04" providerId="LiveId" clId="{2D8580BA-47AD-43EF-AFEF-34F64A555F5E}" dt="2026-01-15T09:34:36.312" v="2" actId="478"/>
          <ac:picMkLst>
            <pc:docMk/>
            <pc:sldMk cId="0" sldId="256"/>
            <ac:picMk id="2" creationId="{11653AFA-1F56-63FF-BB63-B0073C735DBA}"/>
          </ac:picMkLst>
        </pc:picChg>
        <pc:picChg chg="del">
          <ac:chgData name="Hitesh Rathi" userId="86c96a8a96bb1c04" providerId="LiveId" clId="{2D8580BA-47AD-43EF-AFEF-34F64A555F5E}" dt="2026-01-15T09:34:35.858" v="1" actId="478"/>
          <ac:picMkLst>
            <pc:docMk/>
            <pc:sldMk cId="0" sldId="256"/>
            <ac:picMk id="3" creationId="{1FC82F04-6865-332C-532E-13B216ED8DFF}"/>
          </ac:picMkLst>
        </pc:picChg>
        <pc:picChg chg="del">
          <ac:chgData name="Hitesh Rathi" userId="86c96a8a96bb1c04" providerId="LiveId" clId="{2D8580BA-47AD-43EF-AFEF-34F64A555F5E}" dt="2026-01-15T09:34:30.292" v="0" actId="478"/>
          <ac:picMkLst>
            <pc:docMk/>
            <pc:sldMk cId="0" sldId="256"/>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Good Evening everyone, my name is Mark, this is Yifan/Leal, and Hitesh, and this is our analysis on Metro Bike Share LA.</a:t>
            </a:r>
          </a:p>
          <a:p>
            <a:pPr marL="0" indent="0">
              <a:buNone/>
            </a:pPr>
            <a:endParaRPr lang="en-US" dirty="0"/>
          </a:p>
          <a:p>
            <a:pPr marL="0" indent="0">
              <a:buNone/>
            </a:pPr>
            <a:r>
              <a:rPr lang="en-US" dirty="0"/>
              <a:t>For this assignment, we decided to divide tasks by large topics. I cover User Behavior, which talks about their preferences in terms of Pass and Bike Types alongside the changes in their behavior due to weather; Leal covers Station Characteristics, and Hitesh covers...</a:t>
            </a:r>
          </a:p>
          <a:p>
            <a:pPr marL="0" indent="0">
              <a:buNone/>
            </a:pPr>
            <a:endParaRPr lang="en-US" dirty="0"/>
          </a:p>
          <a:p>
            <a:pPr marL="0" indent="0">
              <a:buNone/>
            </a:pPr>
            <a:r>
              <a:rPr lang="en-US" dirty="0"/>
              <a:t>In terms of order of presentation, it will be me, followed by Leal, followed by Hitesh.</a:t>
            </a:r>
          </a:p>
          <a:p>
            <a:pPr marL="0" indent="0">
              <a:buNone/>
            </a:pPr>
            <a:endParaRPr lang="en-US" dirty="0"/>
          </a:p>
          <a:p>
            <a:pPr marL="0" indent="0">
              <a:buNone/>
            </a:pPr>
            <a:r>
              <a:rPr lang="en-US" dirty="0"/>
              <a:t>Without further ado, let us begin.</a:t>
            </a:r>
          </a:p>
          <a:p>
            <a:pPr marL="0" indent="0">
              <a:buNone/>
            </a:pPr>
            <a:endParaRPr lang="en-US" dirty="0"/>
          </a:p>
          <a:p>
            <a:pPr marL="0" indent="0">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a:t>
            </a:r>
            <a:r>
              <a:rPr lang="en-US" baseline="0" dirty="0"/>
              <a:t> are the recommendations that we think would be really beneficial for the company based on our analysis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662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Chart</a:t>
            </a:r>
            <a:r>
              <a:rPr lang="en-US" baseline="0" dirty="0"/>
              <a:t> 1: Number of Trips per Pass Type (FY21 </a:t>
            </a:r>
            <a:r>
              <a:rPr lang="mr-IN" baseline="0" dirty="0"/>
              <a:t>–</a:t>
            </a:r>
            <a:r>
              <a:rPr lang="en-US" baseline="0" dirty="0"/>
              <a:t> FY23)</a:t>
            </a:r>
            <a:endParaRPr lang="en-US" dirty="0"/>
          </a:p>
          <a:p>
            <a:pPr marL="0" lvl="0" indent="0" algn="l" rtl="0">
              <a:spcBef>
                <a:spcPts val="0"/>
              </a:spcBef>
              <a:spcAft>
                <a:spcPts val="0"/>
              </a:spcAft>
              <a:buNone/>
            </a:pPr>
            <a:r>
              <a:rPr lang="en-US" dirty="0"/>
              <a:t>Chart</a:t>
            </a:r>
            <a:r>
              <a:rPr lang="en-US" baseline="0" dirty="0"/>
              <a:t> 2: </a:t>
            </a:r>
            <a:r>
              <a:rPr lang="en-US" dirty="0"/>
              <a:t>Total Smart</a:t>
            </a:r>
            <a:r>
              <a:rPr lang="en-US" baseline="0" dirty="0"/>
              <a:t> Bike Trips Made in FY21 among different regions.</a:t>
            </a:r>
            <a:endParaRPr dirty="0"/>
          </a:p>
        </p:txBody>
      </p:sp>
    </p:spTree>
    <p:extLst>
      <p:ext uri="{BB962C8B-B14F-4D97-AF65-F5344CB8AC3E}">
        <p14:creationId xmlns:p14="http://schemas.microsoft.com/office/powerpoint/2010/main" val="128958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76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After examining the above bar charts more closely, a number of insights could be discerned.</a:t>
            </a:r>
          </a:p>
          <a:p>
            <a:pPr>
              <a:buNone/>
            </a:pPr>
            <a:endParaRPr lang="en-US" dirty="0"/>
          </a:p>
          <a:p>
            <a:pPr>
              <a:buNone/>
            </a:pPr>
            <a:r>
              <a:rPr lang="en-US" dirty="0"/>
              <a:t>It can be seen from the continuous increase in upper limit of the Y-axis and the height of each bar that the number of trips per quarter and per year continues to increase over time.</a:t>
            </a:r>
          </a:p>
          <a:p>
            <a:pPr>
              <a:buNone/>
            </a:pPr>
            <a:endParaRPr lang="en-US" dirty="0"/>
          </a:p>
          <a:p>
            <a:pPr>
              <a:buNone/>
            </a:pPr>
            <a:r>
              <a:rPr lang="en-US" dirty="0"/>
              <a:t>In addition, it can also be seen that there are bike preferences among users are changing. Firstly, even though there was some demand for Smart Bikes in FY21, it seems that it has lost its appeal amongst users as not a single trip in FY23 had a user use the Smart Bike. Secondly, with no demand for Smart Bikes, users much prefer to engage in trips using either Standard or Electric Bikes instead. As time goes by, each bar only consists of the colors Blue and Yellow, and Green, representing Smart Collars is no more.</a:t>
            </a:r>
          </a:p>
          <a:p>
            <a:pPr>
              <a:buNone/>
            </a:pPr>
            <a:endParaRPr lang="en-US" dirty="0"/>
          </a:p>
          <a:p>
            <a:pPr>
              <a:buNone/>
            </a:pPr>
            <a:r>
              <a:rPr lang="en-US" dirty="0"/>
              <a:t>And in between Electric and Standard bikes, it seems that Electric Bikes are slowly occupying a larger area in each bar as time goes by. In FY22, about 20 – 30% of all trips used Electric Bikes, but in FY23, at least 35% of all trips, reaching up to nearly 60% of trips in FY23 Q4, used Electric Bikes. This means that an increasing number of riders prefer using the Electric Bikes over Standard Bikes.</a:t>
            </a:r>
          </a:p>
          <a:p>
            <a:pPr>
              <a:buNone/>
            </a:pPr>
            <a:endParaRPr lang="en-US" dirty="0"/>
          </a:p>
          <a:p>
            <a:pPr>
              <a:buNone/>
            </a:pPr>
            <a:r>
              <a:rPr lang="en-US" dirty="0"/>
              <a:t>There are several reasons behind this trend. Firstly, Electric Bikes have the Electric Pedal-Assist Motor, which facilitates riders to cover greater distances with reduced efforts in comparison to covering the same distance with a Standard Bike. This makes Electric Bikes a more convenient option for travelling great distances in shorter durations with less effort too.</a:t>
            </a:r>
          </a:p>
          <a:p>
            <a:pPr marL="0" indent="0">
              <a:buNone/>
            </a:pPr>
            <a:endParaRPr lang="en-US" dirty="0"/>
          </a:p>
        </p:txBody>
      </p:sp>
    </p:spTree>
    <p:extLst>
      <p:ext uri="{BB962C8B-B14F-4D97-AF65-F5344CB8AC3E}">
        <p14:creationId xmlns:p14="http://schemas.microsoft.com/office/powerpoint/2010/main" val="164805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 line charts shows the average temperature per day throughout each Financial Year. It can be seen that the temperature warms up starting in the months of March and April, the start of Spring in the USA, and is at their peak during the Summer in the months of June until September. And then it starts getting colder as seasons proceed to go to Autumn, and then Winter from December to February.</a:t>
            </a:r>
          </a:p>
          <a:p>
            <a:pPr>
              <a:buNone/>
            </a:pPr>
            <a:r>
              <a:rPr lang="en-US" dirty="0"/>
              <a:t> </a:t>
            </a:r>
          </a:p>
          <a:p>
            <a:pPr>
              <a:buNone/>
            </a:pPr>
            <a:r>
              <a:rPr lang="en-US"/>
              <a:t>The scatter plots underneath them displays the number of trips per different temperature points in each Financial Year. It can be seen that across all of them, most trips occur in temperature ranges 55 – 70 degrees Fahrenheit. But then starts to decline once it gets a bit too cold (below 50) or when it gets too hot (above 80).</a:t>
            </a:r>
          </a:p>
          <a:p>
            <a:pPr>
              <a:buNone/>
            </a:pPr>
            <a:r>
              <a:rPr lang="en-US" dirty="0"/>
              <a:t> </a:t>
            </a:r>
          </a:p>
          <a:p>
            <a:pPr>
              <a:buNone/>
            </a:pPr>
            <a:r>
              <a:rPr lang="en-US"/>
              <a:t>This optimal temperature range for biking (58 – 72 degrees Fahrenheit) combined with the trends in how the average temperature changes over the seasons in the USA, provides the insight that bike riding will be most popular from the months of May to about early Summer as it is during this time period that the temperature is within optimal range.</a:t>
            </a:r>
          </a:p>
          <a:p>
            <a:pPr>
              <a:buNone/>
            </a:pPr>
            <a:endParaRPr lang="en-US" dirty="0"/>
          </a:p>
        </p:txBody>
      </p:sp>
    </p:spTree>
    <p:extLst>
      <p:ext uri="{BB962C8B-B14F-4D97-AF65-F5344CB8AC3E}">
        <p14:creationId xmlns:p14="http://schemas.microsoft.com/office/powerpoint/2010/main" val="2126831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Monthly Passes are becoming increasingly popular amongst riders over the years. In FY23, the number of trips registered with Monthly Pass users increased by 80%, significantly larger than the relatively impressive increase of 42% displayed by the Annual Pass type. </a:t>
            </a:r>
          </a:p>
          <a:p>
            <a:pPr>
              <a:buNone/>
            </a:pPr>
            <a:endParaRPr lang="en-US" dirty="0"/>
          </a:p>
          <a:p>
            <a:pPr>
              <a:buNone/>
            </a:pPr>
            <a:r>
              <a:rPr lang="en-US" dirty="0"/>
              <a:t>From FY21 – FY23, the number of trips of users using Monthly Passes are increasing on an average of 73% per Fiscal Year, followed by Annual Passes at 48%, One Day at 33%, and Walk-ups at 22%. </a:t>
            </a:r>
          </a:p>
          <a:p>
            <a:pPr algn="just">
              <a:buNone/>
            </a:pPr>
            <a:r>
              <a:rPr lang="en-US" dirty="0"/>
              <a:t> </a:t>
            </a:r>
          </a:p>
          <a:p>
            <a:pPr>
              <a:buNone/>
            </a:pPr>
            <a:r>
              <a:rPr lang="en-US" dirty="0"/>
              <a:t>From the Pie Charts above, it can be seen that Monthly Passes pie slice continues to get larger over time. It went from representing nearly 50% of all trips in FY21 to nearly 60% in FY23. This shows that more riders are becoming more committed to using Metro Bikes to commute more often but not to a point where they are willing to commit on Annual Passes.</a:t>
            </a:r>
          </a:p>
          <a:p>
            <a:pPr>
              <a:buNone/>
            </a:pPr>
            <a:endParaRPr lang="en-US" dirty="0"/>
          </a:p>
          <a:p>
            <a:pPr>
              <a:buNone/>
            </a:pPr>
            <a:r>
              <a:rPr lang="en-US" dirty="0"/>
              <a:t>There are several reasons for this. Firstly, by purchasing a monthly pass, in comparison to a One Day or Walk-up, riders will not have to worry about paying every time they pick up a bike from one of the stations. Secondly, compared to annual passes, monthly passes have more flexibility, as the latter locks them into a one-year contract, whereas the prior allows riders to cancel per month, providing an edge in terms of flexibility, just in case they no longer bike or perhaps need to move to a different area.</a:t>
            </a:r>
          </a:p>
          <a:p>
            <a:pPr>
              <a:buNone/>
            </a:pPr>
            <a:r>
              <a:rPr lang="en-US" dirty="0"/>
              <a:t> </a:t>
            </a:r>
          </a:p>
          <a:p>
            <a:pPr>
              <a:buNone/>
            </a:pPr>
            <a:r>
              <a:rPr lang="en-US"/>
              <a:t>Our recommendation is to create a loyalty program for Monthly and Annual Pass holders where perks such as discounts on specific days or partner brands are rewarded for their continued subscription.</a:t>
            </a:r>
          </a:p>
          <a:p>
            <a:pPr>
              <a:buNone/>
            </a:pPr>
            <a:endParaRPr lang="en-US" dirty="0"/>
          </a:p>
        </p:txBody>
      </p:sp>
    </p:spTree>
    <p:extLst>
      <p:ext uri="{BB962C8B-B14F-4D97-AF65-F5344CB8AC3E}">
        <p14:creationId xmlns:p14="http://schemas.microsoft.com/office/powerpoint/2010/main" val="7241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a:effectLst/>
                <a:latin typeface="Times New Roman Uni" panose="02020603050405020304" pitchFamily="18" charset="-122"/>
                <a:ea typeface="等线" panose="02010600030101010101" pitchFamily="2" charset="-122"/>
                <a:cs typeface="Arial" panose="020B0604020202020204" pitchFamily="34" charset="0"/>
              </a:rPr>
              <a:t>We found out which station are the most popular. We analyzed the ranking changes of start station and end station every year and quarter. Generally speaking, 4210, 4214 and 4215 are the three most popular stations, which are close to each other and located near the beach. At the same time, we also found some subtle changes in each year. For example, in FY22, the demand for 4543 increased during Q3 to Q4, and 4543 was located near a beach, so the popularity of beach attractions in Q3 and Q4 increased the demand for 4543. In FY23 of Financial, the demand for 3005 gradually decreased with the change of quarter. 3005 was located in a large metro transfer station, and the change of 3005 was related to the </a:t>
            </a:r>
            <a:r>
              <a:rPr lang="en-US" altLang="zh-CN" sz="1800" kern="100">
                <a:solidFill>
                  <a:srgbClr val="333333"/>
                </a:solidFill>
                <a:effectLst/>
                <a:latin typeface="Times New Roman Uni" panose="02020603050405020304" pitchFamily="18" charset="-122"/>
                <a:ea typeface="等线" panose="02010600030101010101" pitchFamily="2" charset="-122"/>
                <a:cs typeface="Arial" panose="020B0604020202020204" pitchFamily="34" charset="0"/>
              </a:rPr>
              <a:t>Metro passenger flow</a:t>
            </a:r>
            <a:r>
              <a:rPr lang="en-US" altLang="zh-CN" sz="1800" kern="100">
                <a:effectLst/>
                <a:latin typeface="Times New Roman Uni" panose="02020603050405020304" pitchFamily="18" charset="-122"/>
                <a:ea typeface="等线" panose="02010600030101010101" pitchFamily="2" charset="-122"/>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kern="100">
              <a:effectLst/>
              <a:latin typeface="Times New Roman Uni" panose="02020603050405020304" pitchFamily="18" charset="-122"/>
              <a:ea typeface="等线" panose="02010600030101010101" pitchFamily="2" charset="-122"/>
              <a:cs typeface="Arial" panose="020B0604020202020204" pitchFamily="34" charset="0"/>
            </a:endParaRPr>
          </a:p>
          <a:p>
            <a:pPr marL="0" indent="0">
              <a:buNone/>
              <a:defRPr/>
            </a:pPr>
            <a:r>
              <a:rPr lang="en-US" altLang="zh-CN" sz="1800" kern="100">
                <a:effectLst/>
                <a:latin typeface="等线"/>
                <a:ea typeface="等线"/>
                <a:cs typeface="Arial" panose="020B0604020202020204" pitchFamily="34" charset="0"/>
              </a:rPr>
              <a:t>You can find these in </a:t>
            </a:r>
            <a:r>
              <a:rPr lang="en-US" altLang="zh-CN" sz="1800" kern="100">
                <a:latin typeface="等线"/>
                <a:ea typeface="等线"/>
                <a:cs typeface="Arial" panose="020B0604020202020204" pitchFamily="34" charset="0"/>
              </a:rPr>
              <a:t>Yifan Luo's </a:t>
            </a:r>
            <a:r>
              <a:rPr lang="en-US" altLang="zh-CN" sz="1800" kern="100">
                <a:effectLst/>
                <a:latin typeface="等线"/>
                <a:ea typeface="等线"/>
                <a:cs typeface="Arial" panose="020B0604020202020204" pitchFamily="34" charset="0"/>
              </a:rPr>
              <a:t>SQL file:</a:t>
            </a:r>
            <a:r>
              <a:rPr lang="en-US" altLang="zh-CN" sz="1800">
                <a:solidFill>
                  <a:srgbClr val="1B7A1B"/>
                </a:solidFill>
                <a:latin typeface="Courier New"/>
                <a:cs typeface="Courier New"/>
              </a:rPr>
              <a:t>/** total count**/</a:t>
            </a:r>
            <a:r>
              <a:rPr lang="en-US" altLang="zh-CN" sz="1800" kern="100">
                <a:solidFill>
                  <a:srgbClr val="1B7A1B"/>
                </a:solidFill>
                <a:effectLst/>
                <a:latin typeface="Times New Roman Uni"/>
                <a:ea typeface="等线"/>
                <a:cs typeface="Arial" panose="020B0604020202020204" pitchFamily="34" charset="0"/>
              </a:rPr>
              <a:t> </a:t>
            </a:r>
            <a:r>
              <a:rPr lang="en-US" altLang="zh-CN" sz="1800">
                <a:solidFill>
                  <a:srgbClr val="1B7A1B"/>
                </a:solidFill>
                <a:latin typeface="Courier New"/>
                <a:cs typeface="Courier New"/>
              </a:rPr>
              <a:t>/* TOTAL TABLE ABOUT END FY22TOP5 */</a:t>
            </a:r>
            <a:r>
              <a:rPr lang="en-US" altLang="zh-CN" sz="1800" kern="100">
                <a:solidFill>
                  <a:srgbClr val="1B7A1B"/>
                </a:solidFill>
                <a:effectLst/>
                <a:latin typeface="Times New Roman Uni"/>
                <a:ea typeface="等线"/>
                <a:cs typeface="Arial" panose="020B0604020202020204" pitchFamily="34" charset="0"/>
              </a:rPr>
              <a:t> </a:t>
            </a:r>
            <a:r>
              <a:rPr lang="en-US" altLang="zh-CN" sz="1800">
                <a:solidFill>
                  <a:srgbClr val="1B7A1B"/>
                </a:solidFill>
                <a:latin typeface="Courier New"/>
                <a:cs typeface="Courier New"/>
              </a:rPr>
              <a:t>* TOTAL TABLE ABOUT </a:t>
            </a:r>
            <a:r>
              <a:rPr lang="en-US" altLang="zh-CN" sz="1800" err="1">
                <a:solidFill>
                  <a:srgbClr val="1B7A1B"/>
                </a:solidFill>
                <a:latin typeface="Courier New"/>
                <a:cs typeface="Courier New"/>
              </a:rPr>
              <a:t>sta</a:t>
            </a:r>
            <a:r>
              <a:rPr lang="en-US" altLang="zh-CN" sz="1800">
                <a:solidFill>
                  <a:srgbClr val="1B7A1B"/>
                </a:solidFill>
                <a:latin typeface="Courier New"/>
                <a:cs typeface="Courier New"/>
              </a:rPr>
              <a:t> FY23TOP5 */</a:t>
            </a:r>
            <a:endParaRPr lang="zh-CN" altLang="zh-CN" sz="1800" kern="100">
              <a:effectLst/>
              <a:latin typeface="Courier New"/>
              <a:ea typeface="等线" panose="02010600030101010101" pitchFamily="2" charset="-122"/>
              <a:cs typeface="Courier New"/>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06015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en-US" altLang="zh-CN" sz="1800" kern="100">
                <a:effectLst/>
                <a:latin typeface="Times New Roman Uni"/>
                <a:ea typeface="等线"/>
                <a:cs typeface="Arial" panose="020B0604020202020204" pitchFamily="34" charset="0"/>
              </a:rPr>
              <a:t>We also analyzed the change of demand and time, and we have the relationship between demand and time of start station and end station in every Financial yea and every quarter. Because there are too many, we only choose the pictures of TOP5 start station in Financial year 2022 to show here, because after our analysis, we find that the relationship is similar every year or even every quarter, and the peak period is basically concentrated from noon to afternoon. At the same time, in order to better analyze the three most popular station, we divide the time interval into more details and try to explore the relationship between holiday and normal day. We analyzed Christmas day and normal day respectively, and we can see that the peak hours are basically the same, but the number of people is quite different, and the demand for holiday may be three times as high as </a:t>
            </a:r>
            <a:r>
              <a:rPr lang="en-US" altLang="zh-CN" sz="1800" kern="100" err="1">
                <a:effectLst/>
                <a:latin typeface="Times New Roman Uni"/>
                <a:ea typeface="等线"/>
                <a:cs typeface="Arial" panose="020B0604020202020204" pitchFamily="34" charset="0"/>
              </a:rPr>
              <a:t>usual.</a:t>
            </a:r>
            <a:r>
              <a:rPr lang="en-US" kern="100" err="1"/>
              <a:t>These</a:t>
            </a:r>
            <a:r>
              <a:rPr lang="en-US" kern="100"/>
              <a:t> data can better help the company to prepare enough Bikes in advance to meet customer needs, such as transporting Bikes from some unpopular stations to popular stations.</a:t>
            </a:r>
            <a:endParaRPr lang="zh-CN" altLang="en-US" sz="1800" kern="100">
              <a:latin typeface="等线" panose="02010600030101010101" pitchFamily="2" charset="-122"/>
              <a:ea typeface="等线" panose="02010600030101010101" pitchFamily="2" charset="-122"/>
              <a:cs typeface="Arial" panose="020B0604020202020204" pitchFamily="34" charset="0"/>
            </a:endParaRPr>
          </a:p>
          <a:p>
            <a:pPr marL="0" marR="0" lvl="0" indent="0" algn="l" defTabSz="914400">
              <a:lnSpc>
                <a:spcPct val="100000"/>
              </a:lnSpc>
              <a:spcBef>
                <a:spcPts val="0"/>
              </a:spcBef>
              <a:spcAft>
                <a:spcPts val="0"/>
              </a:spcAft>
              <a:buSzPts val="1100"/>
              <a:buFont typeface="Arial"/>
              <a:buNone/>
              <a:tabLst/>
              <a:defRPr/>
            </a:pPr>
            <a:endParaRPr lang="en-US" altLang="zh-CN" sz="1800" kern="100">
              <a:effectLst/>
              <a:latin typeface="Times New Roman Uni"/>
              <a:ea typeface="等线" panose="02010600030101010101" pitchFamily="2" charset="-122"/>
              <a:cs typeface="Arial" panose="020B0604020202020204" pitchFamily="34" charset="0"/>
            </a:endParaRPr>
          </a:p>
          <a:p>
            <a:pPr marL="0" indent="0">
              <a:buNone/>
            </a:pPr>
            <a:r>
              <a:rPr lang="en-US" altLang="zh-CN" sz="1100" kern="100">
                <a:effectLst/>
                <a:latin typeface="等线"/>
                <a:ea typeface="等线"/>
                <a:cs typeface="Arial" panose="020B0604020202020204" pitchFamily="34" charset="0"/>
              </a:rPr>
              <a:t>You can find these in my SQL file:</a:t>
            </a:r>
            <a:r>
              <a:rPr lang="en-US" altLang="zh-CN" sz="1800">
                <a:solidFill>
                  <a:srgbClr val="1B7A1B"/>
                </a:solidFill>
                <a:latin typeface="Courier New"/>
                <a:cs typeface="Courier New"/>
              </a:rPr>
              <a:t>/* fy22 TOP5 </a:t>
            </a:r>
            <a:r>
              <a:rPr lang="en-US" altLang="zh-CN" sz="1800" err="1">
                <a:solidFill>
                  <a:srgbClr val="1B7A1B"/>
                </a:solidFill>
                <a:latin typeface="Courier New"/>
                <a:cs typeface="Courier New"/>
              </a:rPr>
              <a:t>start_station</a:t>
            </a:r>
            <a:r>
              <a:rPr lang="en-US" altLang="zh-CN" sz="1800">
                <a:solidFill>
                  <a:srgbClr val="1B7A1B"/>
                </a:solidFill>
                <a:latin typeface="Courier New"/>
                <a:cs typeface="Courier New"/>
              </a:rPr>
              <a:t> TIME  */ /**TOP3 STATION HOLIDAYTIME ANALY*//**TOP3 STATION NORMAL ANALY*/</a:t>
            </a:r>
            <a:endParaRPr>
              <a:latin typeface="Courier New"/>
              <a:cs typeface="Courier New"/>
            </a:endParaRPr>
          </a:p>
        </p:txBody>
      </p:sp>
    </p:spTree>
    <p:extLst>
      <p:ext uri="{BB962C8B-B14F-4D97-AF65-F5344CB8AC3E}">
        <p14:creationId xmlns:p14="http://schemas.microsoft.com/office/powerpoint/2010/main" val="2758983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5fa99b194f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5fa99b194f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For</a:t>
            </a:r>
            <a:r>
              <a:rPr lang="en-US" sz="1100" b="0" i="0" u="none" strike="noStrike" cap="none" baseline="0" dirty="0">
                <a:solidFill>
                  <a:srgbClr val="000000"/>
                </a:solidFill>
                <a:effectLst/>
                <a:latin typeface="Arial"/>
                <a:ea typeface="Arial"/>
                <a:cs typeface="Arial"/>
                <a:sym typeface="Arial"/>
              </a:rPr>
              <a:t> Bike Analysis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We firstly made above pie chart using variables Trip Counts and Bike Type(Group by) over the years.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Number of Trips Based on Bike Types Over Years**/</a:t>
            </a:r>
            <a:endParaRPr lang="en-US"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Looking at this we can see that number of trips using smart bike trips are very less compare to the other two.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Number of Trips using smart Metro Bike is around 0.37% (3102) of Total Trips over the years while the other two have 63.60% and 36.03% respectively.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Looking over the next Line Chart, it indicates the Number of Trips Across the years FY21-FY23 by quarter based on the Bike Types.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/**Number of Trips Across Fiscal Years and Quarters based on Bike Types**/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Green Line represent Standard Bikes, Blue Line represent Electric Bikes and the Red Line represent Smart Bikes.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IF you look carefully, trips using smart bikes were highest in FY21Q3(April-June) but then it decreases over the next years.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For FY22Q3-FYQ23Q1, there were no trips made using Smart Bikes and only 5 trips in FY23Q2(Jan-Mar).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effectLst/>
                <a:latin typeface="Arial"/>
                <a:ea typeface="Arial"/>
                <a:cs typeface="Arial"/>
                <a:sym typeface="Arial"/>
              </a:rPr>
              <a:t>After this, the smart bikes trip count is 0 till the end of the FY23.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baseline="0"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78141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Analyzing</a:t>
            </a:r>
            <a:r>
              <a:rPr lang="en-US" baseline="0" dirty="0"/>
              <a:t> the usage of different Bikes and in different times.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To further analyze the Smart Metro Bikes, we made two bar graphs that represents the Total Smart bikes Trips based on Station Regions in the year FY22 and FY23 by using variable Trips Counts, Bike Type and Station Region.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the First Bar Chart, You can see that the usage of Smart Metro Bikes are high in North Hollywood and then 2</a:t>
            </a:r>
            <a:r>
              <a:rPr lang="en-US" baseline="30000" dirty="0"/>
              <a:t>nd</a:t>
            </a:r>
            <a:r>
              <a:rPr lang="en-US" baseline="0" dirty="0"/>
              <a:t> highest in Downtown LA but there are no Trips made in Westside in FY22.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Number of Smart Bike Trips Based on Stations Region in FY2022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But, In the 2nd Bar Chart, There were no trips made using Smart Metro Bike in different regions except Westside.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another Key Insights Is that only 5 trips are made in the Westside.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Number of Smart Bike Trips Based on Stations Region in FY2023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As the Smart Metro bikes trips are not performing well like in the last 6 months only 5 trips are made, proper action should be taken to solve this issue.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Smart Bikes are available mainly in North Hollywood(Metro Bike Share Website).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Reasons:</a:t>
            </a:r>
          </a:p>
          <a:p>
            <a:pPr lvl="0"/>
            <a:r>
              <a:rPr lang="en-US" dirty="0"/>
              <a:t>Maybe</a:t>
            </a:r>
            <a:r>
              <a:rPr lang="en-US" baseline="0" dirty="0"/>
              <a:t> trips made from North Hollywood were ended in Westside where Smart Bike usage is less.</a:t>
            </a:r>
          </a:p>
          <a:p>
            <a:pPr lvl="0"/>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Tree>
    <p:extLst>
      <p:ext uri="{BB962C8B-B14F-4D97-AF65-F5344CB8AC3E}">
        <p14:creationId xmlns:p14="http://schemas.microsoft.com/office/powerpoint/2010/main" val="66764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D0EE9D5-DE4B-F64B-BDD8-0F4D0DB8BC89}" type="datetimeFigureOut">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0EE9D5-DE4B-F64B-BDD8-0F4D0DB8BC89}" type="datetimeFigureOut">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0EE9D5-DE4B-F64B-BDD8-0F4D0DB8BC89}" type="datetimeFigureOut">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0EE9D5-DE4B-F64B-BDD8-0F4D0DB8BC89}" type="datetimeFigureOut">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EE9D5-DE4B-F64B-BDD8-0F4D0DB8BC89}" type="datetimeFigureOut">
              <a:rPr lang="en-US" smtClean="0"/>
              <a:t>1/15/2026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0EE9D5-DE4B-F64B-BDD8-0F4D0DB8BC89}" type="datetimeFigureOut">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0EE9D5-DE4B-F64B-BDD8-0F4D0DB8BC89}" type="datetimeFigureOut">
              <a:rPr lang="en-US" smtClean="0"/>
              <a:t>1/15/2026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0EE9D5-DE4B-F64B-BDD8-0F4D0DB8BC89}" type="datetimeFigureOut">
              <a:rPr lang="en-US" smtClean="0"/>
              <a:t>1/15/2026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EE9D5-DE4B-F64B-BDD8-0F4D0DB8BC89}" type="datetimeFigureOut">
              <a:rPr lang="en-US" smtClean="0"/>
              <a:t>1/15/2026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0EE9D5-DE4B-F64B-BDD8-0F4D0DB8BC89}" type="datetimeFigureOut">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D0EE9D5-DE4B-F64B-BDD8-0F4D0DB8BC89}" type="datetimeFigureOut">
              <a:rPr lang="en-US" smtClean="0"/>
              <a:t>1/15/2026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D0EE9D5-DE4B-F64B-BDD8-0F4D0DB8BC89}" type="datetimeFigureOut">
              <a:rPr lang="en-US" smtClean="0"/>
              <a:t>1/15/2026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205083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617568" y="1144784"/>
            <a:ext cx="7510800" cy="58992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0"/>
              </a:spcBef>
              <a:spcAft>
                <a:spcPts val="0"/>
              </a:spcAft>
              <a:buNone/>
            </a:pPr>
            <a:r>
              <a:rPr lang="en" sz="2800" dirty="0">
                <a:latin typeface="Times New Roman"/>
                <a:ea typeface="Times New Roman"/>
                <a:cs typeface="Times New Roman"/>
                <a:sym typeface="Times New Roman"/>
              </a:rPr>
              <a:t>An Analysis on Metro Bike Share LA</a:t>
            </a:r>
            <a:endParaRPr sz="2800" dirty="0">
              <a:latin typeface="Times New Roman"/>
              <a:ea typeface="Times New Roman"/>
              <a:cs typeface="Times New Roman"/>
              <a:sym typeface="Times New Roman"/>
            </a:endParaRPr>
          </a:p>
        </p:txBody>
      </p:sp>
      <p:sp>
        <p:nvSpPr>
          <p:cNvPr id="87" name="Google Shape;87;p13"/>
          <p:cNvSpPr txBox="1">
            <a:spLocks noGrp="1"/>
          </p:cNvSpPr>
          <p:nvPr>
            <p:ph type="subTitle" idx="1"/>
          </p:nvPr>
        </p:nvSpPr>
        <p:spPr>
          <a:xfrm>
            <a:off x="1078360" y="2667716"/>
            <a:ext cx="1638590" cy="728591"/>
          </a:xfrm>
          <a:prstGeom prst="rect">
            <a:avLst/>
          </a:prstGeom>
        </p:spPr>
        <p:txBody>
          <a:bodyPr spcFirstLastPara="1" wrap="square" lIns="91425" tIns="91425" rIns="91425" bIns="91425" anchor="ctr" anchorCtr="0">
            <a:noAutofit/>
          </a:bodyPr>
          <a:lstStyle/>
          <a:p>
            <a:pPr marL="0" indent="0">
              <a:lnSpc>
                <a:spcPct val="100000"/>
              </a:lnSpc>
              <a:buSzPts val="1018"/>
            </a:pPr>
            <a:r>
              <a:rPr lang="en" sz="1200" dirty="0">
                <a:latin typeface="Times New Roman"/>
                <a:ea typeface="Times New Roman"/>
                <a:cs typeface="Times New Roman"/>
                <a:sym typeface="Times New Roman"/>
              </a:rPr>
              <a:t>Name: Mark </a:t>
            </a:r>
            <a:r>
              <a:rPr lang="en" sz="1200" dirty="0" err="1">
                <a:latin typeface="Times New Roman"/>
                <a:ea typeface="Times New Roman"/>
                <a:cs typeface="Times New Roman"/>
                <a:sym typeface="Times New Roman"/>
              </a:rPr>
              <a:t>Tobing</a:t>
            </a:r>
            <a:endParaRPr lang="en" dirty="0"/>
          </a:p>
          <a:p>
            <a:pPr marL="0" indent="0">
              <a:lnSpc>
                <a:spcPct val="100000"/>
              </a:lnSpc>
              <a:buSzPts val="1018"/>
            </a:pPr>
            <a:r>
              <a:rPr lang="en" sz="1200" dirty="0">
                <a:latin typeface="Times New Roman"/>
                <a:cs typeface="Times New Roman"/>
                <a:sym typeface="Times New Roman"/>
              </a:rPr>
              <a:t>ID: z5122997</a:t>
            </a:r>
            <a:endParaRPr lang="en" dirty="0"/>
          </a:p>
          <a:p>
            <a:pPr marL="0" indent="0">
              <a:lnSpc>
                <a:spcPct val="100000"/>
              </a:lnSpc>
              <a:buSzPts val="1018"/>
            </a:pPr>
            <a:r>
              <a:rPr lang="en" sz="1200" dirty="0">
                <a:latin typeface="Times New Roman"/>
                <a:ea typeface="Times New Roman"/>
                <a:cs typeface="Times New Roman"/>
              </a:rPr>
              <a:t>Slides:</a:t>
            </a:r>
            <a:r>
              <a:rPr lang="en-US" sz="1200" dirty="0">
                <a:latin typeface="Times New Roman"/>
                <a:ea typeface="Times New Roman"/>
                <a:cs typeface="Times New Roman"/>
              </a:rPr>
              <a:t> 2 -5</a:t>
            </a:r>
            <a:endParaRPr lang="en" sz="1200" dirty="0">
              <a:latin typeface="Times New Roman"/>
              <a:ea typeface="Times New Roman"/>
              <a:cs typeface="Times New Roman"/>
            </a:endParaRPr>
          </a:p>
        </p:txBody>
      </p:sp>
      <p:sp>
        <p:nvSpPr>
          <p:cNvPr id="89" name="Google Shape;89;p13"/>
          <p:cNvSpPr txBox="1">
            <a:spLocks noGrp="1"/>
          </p:cNvSpPr>
          <p:nvPr>
            <p:ph type="subTitle" idx="4294967295"/>
          </p:nvPr>
        </p:nvSpPr>
        <p:spPr>
          <a:xfrm>
            <a:off x="1631950" y="931863"/>
            <a:ext cx="7512050" cy="43815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400" dirty="0">
                <a:solidFill>
                  <a:srgbClr val="434343"/>
                </a:solidFill>
                <a:latin typeface="Times New Roman"/>
                <a:ea typeface="Times New Roman"/>
                <a:cs typeface="Times New Roman"/>
                <a:sym typeface="Times New Roman"/>
              </a:rPr>
              <a:t>INFS5710: IT Infrastructure for Business Analytics</a:t>
            </a:r>
            <a:endParaRPr sz="1400" dirty="0">
              <a:solidFill>
                <a:srgbClr val="434343"/>
              </a:solidFill>
              <a:latin typeface="Times New Roman"/>
              <a:ea typeface="Times New Roman"/>
              <a:cs typeface="Times New Roman"/>
              <a:sym typeface="Times New Roman"/>
            </a:endParaRPr>
          </a:p>
        </p:txBody>
      </p:sp>
      <p:sp>
        <p:nvSpPr>
          <p:cNvPr id="7" name="Google Shape;89;p13">
            <a:extLst>
              <a:ext uri="{FF2B5EF4-FFF2-40B4-BE49-F238E27FC236}">
                <a16:creationId xmlns:a16="http://schemas.microsoft.com/office/drawing/2014/main" id="{58FF332A-CDC8-C364-E5F6-2EA0384C5095}"/>
              </a:ext>
            </a:extLst>
          </p:cNvPr>
          <p:cNvSpPr txBox="1">
            <a:spLocks/>
          </p:cNvSpPr>
          <p:nvPr/>
        </p:nvSpPr>
        <p:spPr>
          <a:xfrm>
            <a:off x="1897655" y="1568089"/>
            <a:ext cx="7510800" cy="437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r>
              <a:rPr lang="en-ID" sz="1400">
                <a:solidFill>
                  <a:srgbClr val="434343"/>
                </a:solidFill>
                <a:latin typeface="Times New Roman"/>
                <a:ea typeface="Times New Roman"/>
                <a:cs typeface="Times New Roman"/>
                <a:sym typeface="Times New Roman"/>
              </a:rPr>
              <a:t>W19A – Group 5</a:t>
            </a:r>
          </a:p>
        </p:txBody>
      </p:sp>
      <p:sp>
        <p:nvSpPr>
          <p:cNvPr id="5" name="Google Shape;87;p13">
            <a:extLst>
              <a:ext uri="{FF2B5EF4-FFF2-40B4-BE49-F238E27FC236}">
                <a16:creationId xmlns:a16="http://schemas.microsoft.com/office/drawing/2014/main" id="{388043A8-BD2D-817B-34DD-69E5FFA9E7F4}"/>
              </a:ext>
            </a:extLst>
          </p:cNvPr>
          <p:cNvSpPr txBox="1">
            <a:spLocks/>
          </p:cNvSpPr>
          <p:nvPr/>
        </p:nvSpPr>
        <p:spPr>
          <a:xfrm>
            <a:off x="3572712" y="2677065"/>
            <a:ext cx="1638590" cy="8167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ctr">
              <a:lnSpc>
                <a:spcPct val="150000"/>
              </a:lnSpc>
              <a:buSzPts val="1018"/>
            </a:pPr>
            <a:r>
              <a:rPr lang="en" sz="1200" dirty="0">
                <a:solidFill>
                  <a:schemeClr val="tx1"/>
                </a:solidFill>
                <a:latin typeface="Times New Roman"/>
                <a:ea typeface="Times New Roman"/>
                <a:cs typeface="Times New Roman"/>
                <a:sym typeface="Times New Roman"/>
              </a:rPr>
              <a:t>Name: </a:t>
            </a:r>
            <a:r>
              <a:rPr lang="en" sz="1200" dirty="0" err="1">
                <a:solidFill>
                  <a:schemeClr val="tx1"/>
                </a:solidFill>
                <a:latin typeface="Times New Roman"/>
                <a:ea typeface="Times New Roman"/>
                <a:cs typeface="Times New Roman"/>
                <a:sym typeface="Times New Roman"/>
              </a:rPr>
              <a:t>Yifan</a:t>
            </a:r>
            <a:r>
              <a:rPr lang="en" sz="1200" dirty="0">
                <a:solidFill>
                  <a:schemeClr val="tx1"/>
                </a:solidFill>
                <a:latin typeface="Times New Roman"/>
                <a:ea typeface="Times New Roman"/>
                <a:cs typeface="Times New Roman"/>
                <a:sym typeface="Times New Roman"/>
              </a:rPr>
              <a:t> Luo</a:t>
            </a:r>
            <a:endParaRPr lang="en" sz="1200" dirty="0">
              <a:solidFill>
                <a:schemeClr val="tx1"/>
              </a:solidFill>
              <a:latin typeface="Times New Roman"/>
              <a:cs typeface="Times New Roman"/>
            </a:endParaRPr>
          </a:p>
          <a:p>
            <a:pPr marL="0" indent="0" algn="ctr">
              <a:lnSpc>
                <a:spcPct val="150000"/>
              </a:lnSpc>
              <a:buSzPts val="1018"/>
            </a:pPr>
            <a:r>
              <a:rPr lang="en" sz="1200" dirty="0">
                <a:solidFill>
                  <a:schemeClr val="tx1"/>
                </a:solidFill>
                <a:latin typeface="Times New Roman"/>
                <a:cs typeface="Times New Roman"/>
                <a:sym typeface="Times New Roman"/>
              </a:rPr>
              <a:t>ID: z5434256</a:t>
            </a:r>
            <a:endParaRPr lang="en" dirty="0">
              <a:solidFill>
                <a:schemeClr val="tx1"/>
              </a:solidFill>
            </a:endParaRPr>
          </a:p>
          <a:p>
            <a:pPr marL="0" indent="0" algn="ctr">
              <a:lnSpc>
                <a:spcPct val="150000"/>
              </a:lnSpc>
              <a:buSzPts val="1018"/>
            </a:pPr>
            <a:r>
              <a:rPr lang="en" sz="1200" dirty="0">
                <a:solidFill>
                  <a:schemeClr val="tx1"/>
                </a:solidFill>
                <a:latin typeface="Times New Roman"/>
                <a:ea typeface="Times New Roman"/>
                <a:cs typeface="Times New Roman"/>
              </a:rPr>
              <a:t>Slides:</a:t>
            </a:r>
            <a:r>
              <a:rPr lang="en-US" sz="1200" dirty="0">
                <a:solidFill>
                  <a:schemeClr val="tx1"/>
                </a:solidFill>
                <a:latin typeface="Times New Roman"/>
                <a:ea typeface="Times New Roman"/>
                <a:cs typeface="Times New Roman"/>
              </a:rPr>
              <a:t>6 - 7</a:t>
            </a:r>
            <a:endParaRPr lang="en" sz="1200" dirty="0">
              <a:solidFill>
                <a:schemeClr val="tx1"/>
              </a:solidFill>
              <a:latin typeface="Times New Roman"/>
              <a:ea typeface="Times New Roman"/>
              <a:cs typeface="Times New Roman"/>
            </a:endParaRPr>
          </a:p>
        </p:txBody>
      </p:sp>
      <p:sp>
        <p:nvSpPr>
          <p:cNvPr id="8" name="Rectangle 7"/>
          <p:cNvSpPr/>
          <p:nvPr/>
        </p:nvSpPr>
        <p:spPr>
          <a:xfrm>
            <a:off x="5953126" y="2677065"/>
            <a:ext cx="2225357" cy="923330"/>
          </a:xfrm>
          <a:prstGeom prst="rect">
            <a:avLst/>
          </a:prstGeom>
        </p:spPr>
        <p:txBody>
          <a:bodyPr wrap="square">
            <a:spAutoFit/>
          </a:bodyPr>
          <a:lstStyle/>
          <a:p>
            <a:pPr marL="0" indent="0" algn="ctr">
              <a:lnSpc>
                <a:spcPct val="150000"/>
              </a:lnSpc>
              <a:buSzPts val="1018"/>
            </a:pPr>
            <a:r>
              <a:rPr lang="en" sz="1200" dirty="0">
                <a:solidFill>
                  <a:schemeClr val="tx1"/>
                </a:solidFill>
                <a:latin typeface="Times New Roman"/>
                <a:ea typeface="Times New Roman"/>
                <a:cs typeface="Times New Roman"/>
                <a:sym typeface="Times New Roman"/>
              </a:rPr>
              <a:t>Name: </a:t>
            </a:r>
            <a:r>
              <a:rPr lang="en-US" sz="1200" dirty="0">
                <a:solidFill>
                  <a:schemeClr val="tx1"/>
                </a:solidFill>
                <a:latin typeface="Times New Roman"/>
                <a:ea typeface="Times New Roman"/>
                <a:cs typeface="Times New Roman"/>
                <a:sym typeface="Times New Roman"/>
              </a:rPr>
              <a:t>Hitesh Rathi</a:t>
            </a:r>
            <a:endParaRPr lang="en" sz="1200" dirty="0">
              <a:solidFill>
                <a:schemeClr val="tx1"/>
              </a:solidFill>
              <a:latin typeface="Times New Roman"/>
              <a:cs typeface="Times New Roman"/>
            </a:endParaRPr>
          </a:p>
          <a:p>
            <a:pPr marL="0" indent="0" algn="ctr">
              <a:lnSpc>
                <a:spcPct val="150000"/>
              </a:lnSpc>
              <a:buSzPts val="1018"/>
            </a:pPr>
            <a:r>
              <a:rPr lang="en" sz="1200" dirty="0">
                <a:solidFill>
                  <a:schemeClr val="tx1"/>
                </a:solidFill>
                <a:latin typeface="Times New Roman"/>
                <a:cs typeface="Times New Roman"/>
                <a:sym typeface="Times New Roman"/>
              </a:rPr>
              <a:t>ID: z5</a:t>
            </a:r>
            <a:r>
              <a:rPr lang="en-US" sz="1200" dirty="0">
                <a:solidFill>
                  <a:schemeClr val="tx1"/>
                </a:solidFill>
                <a:latin typeface="Times New Roman"/>
                <a:cs typeface="Times New Roman"/>
                <a:sym typeface="Times New Roman"/>
              </a:rPr>
              <a:t>507795</a:t>
            </a:r>
            <a:endParaRPr lang="en" sz="1200" dirty="0">
              <a:solidFill>
                <a:schemeClr val="tx1"/>
              </a:solidFill>
            </a:endParaRPr>
          </a:p>
          <a:p>
            <a:pPr marL="0" indent="0" algn="ctr">
              <a:lnSpc>
                <a:spcPct val="150000"/>
              </a:lnSpc>
              <a:buSzPts val="1018"/>
            </a:pPr>
            <a:r>
              <a:rPr lang="en" sz="1200" dirty="0">
                <a:solidFill>
                  <a:schemeClr val="tx1"/>
                </a:solidFill>
                <a:latin typeface="Times New Roman"/>
                <a:ea typeface="Times New Roman"/>
                <a:cs typeface="Times New Roman"/>
              </a:rPr>
              <a:t>Slides:</a:t>
            </a:r>
            <a:r>
              <a:rPr lang="en-US" sz="1200" dirty="0">
                <a:solidFill>
                  <a:schemeClr val="tx1"/>
                </a:solidFill>
                <a:latin typeface="Times New Roman"/>
                <a:ea typeface="Times New Roman"/>
                <a:cs typeface="Times New Roman"/>
              </a:rPr>
              <a:t>8-9</a:t>
            </a:r>
            <a:endParaRPr lang="en" sz="1200" dirty="0">
              <a:solidFill>
                <a:schemeClr val="tx1"/>
              </a:solidFill>
              <a:latin typeface="Times New Roman"/>
              <a:ea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107950" y="154579"/>
            <a:ext cx="9137650" cy="379412"/>
          </a:xfrm>
          <a:prstGeom prst="rect">
            <a:avLst/>
          </a:prstGeom>
        </p:spPr>
        <p:txBody>
          <a:bodyPr spcFirstLastPara="1" wrap="square" lIns="91425" tIns="91425" rIns="91425" bIns="91425" anchor="ctr" anchorCtr="0">
            <a:noAutofit/>
          </a:bodyPr>
          <a:lstStyle/>
          <a:p>
            <a:r>
              <a:rPr lang="en" sz="2800" dirty="0">
                <a:latin typeface="Times New Roman"/>
                <a:cs typeface="Times New Roman"/>
                <a:sym typeface="Times New Roman"/>
              </a:rPr>
              <a:t>Recommendations</a:t>
            </a:r>
            <a:endParaRPr lang="en-US" sz="28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dirty="0">
                <a:latin typeface="Times New Roman"/>
                <a:cs typeface="Times New Roman"/>
                <a:sym typeface="Times New Roman"/>
              </a:rPr>
              <a:t>This slide was written and presented by Mark </a:t>
            </a:r>
            <a:r>
              <a:rPr lang="en" sz="600" dirty="0" err="1">
                <a:latin typeface="Times New Roman"/>
                <a:cs typeface="Times New Roman"/>
                <a:sym typeface="Times New Roman"/>
              </a:rPr>
              <a:t>Tobing</a:t>
            </a:r>
            <a:r>
              <a:rPr lang="en" sz="600" dirty="0">
                <a:latin typeface="Times New Roman"/>
                <a:cs typeface="Times New Roman"/>
                <a:sym typeface="Times New Roman"/>
              </a:rPr>
              <a:t> (z5122997)</a:t>
            </a:r>
            <a:r>
              <a:rPr lang="en-US" sz="600" dirty="0">
                <a:latin typeface="Times New Roman"/>
                <a:cs typeface="Times New Roman"/>
                <a:sym typeface="Times New Roman"/>
              </a:rPr>
              <a:t> and Hitesh Rathi(z5507795)</a:t>
            </a:r>
            <a:endParaRPr lang="en-US" dirty="0"/>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3008" y="533991"/>
            <a:ext cx="9140992" cy="5493812"/>
          </a:xfrm>
          <a:prstGeom prst="rect">
            <a:avLst/>
          </a:prstGeom>
          <a:noFill/>
        </p:spPr>
        <p:txBody>
          <a:bodyPr wrap="square" rtlCol="0">
            <a:spAutoFit/>
          </a:bodyPr>
          <a:lstStyle/>
          <a:p>
            <a:r>
              <a:rPr lang="en-US" sz="1300" b="1" u="sng" dirty="0"/>
              <a:t>Bike Type Analysis</a:t>
            </a:r>
          </a:p>
          <a:p>
            <a:r>
              <a:rPr lang="en-US" sz="1300" b="1" dirty="0"/>
              <a:t>Customer Feedback:</a:t>
            </a:r>
            <a:endParaRPr lang="en-US" sz="1300" dirty="0"/>
          </a:p>
          <a:p>
            <a:r>
              <a:rPr lang="en-US" sz="1300" dirty="0"/>
              <a:t>Collect customer feedback to understand why the particular bike type is not popular. This could be done through surveys, reviews, or direct communication with users. </a:t>
            </a:r>
          </a:p>
          <a:p>
            <a:r>
              <a:rPr lang="en-US" sz="1300" b="1" dirty="0"/>
              <a:t>Improve the Type:</a:t>
            </a:r>
          </a:p>
          <a:p>
            <a:r>
              <a:rPr lang="en-US" sz="1300" dirty="0"/>
              <a:t>Launching or adding new version to the smart Bike Type catering the customers wants.</a:t>
            </a:r>
          </a:p>
          <a:p>
            <a:r>
              <a:rPr lang="en-US" sz="1300" b="1" dirty="0"/>
              <a:t>Discontinuation:</a:t>
            </a:r>
          </a:p>
          <a:p>
            <a:r>
              <a:rPr lang="en-US" sz="1300" dirty="0"/>
              <a:t>Company may have to think about closing the Smart Bikes if its not performing well and focus on the other two.</a:t>
            </a:r>
          </a:p>
          <a:p>
            <a:endParaRPr lang="en-US" sz="1300" dirty="0"/>
          </a:p>
          <a:p>
            <a:pPr fontAlgn="base"/>
            <a:r>
              <a:rPr lang="en-US" sz="1300" b="1" u="sng" dirty="0"/>
              <a:t>Station Analysis​</a:t>
            </a:r>
          </a:p>
          <a:p>
            <a:pPr fontAlgn="base"/>
            <a:r>
              <a:rPr lang="en-US" sz="1300" b="1" dirty="0"/>
              <a:t>Pay attention to popular stations：</a:t>
            </a:r>
            <a:r>
              <a:rPr lang="en-US" sz="1300" dirty="0"/>
              <a:t>​</a:t>
            </a:r>
          </a:p>
          <a:p>
            <a:pPr fontAlgn="base"/>
            <a:r>
              <a:rPr lang="en-US" sz="1300" dirty="0"/>
              <a:t>The company needs to ensure that there are enough bikes at popular stations for customers to use before the rush hour. Companies may need to prepare three times more than usual during holidays.​</a:t>
            </a:r>
          </a:p>
          <a:p>
            <a:pPr fontAlgn="base"/>
            <a:r>
              <a:rPr lang="en-US" sz="1300" b="1" dirty="0"/>
              <a:t>Marketing at popular stations:</a:t>
            </a:r>
            <a:r>
              <a:rPr lang="en-US" sz="1300" dirty="0"/>
              <a:t>​</a:t>
            </a:r>
          </a:p>
          <a:p>
            <a:pPr fontAlgn="base"/>
            <a:r>
              <a:rPr lang="en-US" sz="1300" dirty="0"/>
              <a:t>Marketing at known popular stations will be paid more attention by potential customers.</a:t>
            </a:r>
          </a:p>
          <a:p>
            <a:pPr fontAlgn="base"/>
            <a:endParaRPr lang="en-US" sz="1300" dirty="0"/>
          </a:p>
          <a:p>
            <a:pPr fontAlgn="base"/>
            <a:r>
              <a:rPr lang="en-US" sz="1300" b="1" u="sng" dirty="0"/>
              <a:t>Weather Analysis</a:t>
            </a:r>
            <a:r>
              <a:rPr lang="en-US" sz="1300" dirty="0"/>
              <a:t>: Metro Bike Share to provide more incentives to bike when temperature ranges are not within optimal range (e.g. peak winter or peak summer).​</a:t>
            </a:r>
          </a:p>
          <a:p>
            <a:pPr fontAlgn="base"/>
            <a:r>
              <a:rPr lang="en-US" sz="1300" dirty="0"/>
              <a:t>​</a:t>
            </a:r>
          </a:p>
          <a:p>
            <a:pPr fontAlgn="base"/>
            <a:r>
              <a:rPr lang="en-US" sz="1300" b="1" u="sng" dirty="0"/>
              <a:t>Pass Type Analysis</a:t>
            </a:r>
            <a:r>
              <a:rPr lang="en-US" sz="1300" dirty="0"/>
              <a:t>: create a loyalty program for Monthly and Annual Pass holders where perks include discounts on bike riding on specific days, purchases in partner brands, or accumulate points to then be exchanged for a gift in the form of Metro Bike share merchandise.​</a:t>
            </a:r>
          </a:p>
          <a:p>
            <a:pPr fontAlgn="base"/>
            <a:endParaRPr lang="en-US" sz="1300" dirty="0"/>
          </a:p>
          <a:p>
            <a:pPr fontAlgn="base"/>
            <a:endParaRPr lang="en-US" sz="1300" dirty="0"/>
          </a:p>
          <a:p>
            <a:pPr fontAlgn="base"/>
            <a:endParaRPr lang="en-US" sz="1300" dirty="0"/>
          </a:p>
          <a:p>
            <a:pPr fontAlgn="base"/>
            <a:endParaRPr lang="en-US" sz="1300" dirty="0"/>
          </a:p>
          <a:p>
            <a:endParaRPr lang="en-US" sz="13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067" y="4715397"/>
            <a:ext cx="1107583" cy="623015"/>
          </a:xfrm>
          <a:prstGeom prst="rect">
            <a:avLst/>
          </a:prstGeom>
        </p:spPr>
      </p:pic>
      <p:sp>
        <p:nvSpPr>
          <p:cNvPr id="8" name="TextBox 7"/>
          <p:cNvSpPr txBox="1"/>
          <p:nvPr/>
        </p:nvSpPr>
        <p:spPr>
          <a:xfrm>
            <a:off x="8023717" y="4658157"/>
            <a:ext cx="1107583" cy="307777"/>
          </a:xfrm>
          <a:prstGeom prst="rect">
            <a:avLst/>
          </a:prstGeom>
          <a:noFill/>
        </p:spPr>
        <p:txBody>
          <a:bodyPr wrap="square" rtlCol="0">
            <a:spAutoFit/>
          </a:bodyPr>
          <a:lstStyle/>
          <a:p>
            <a:pPr algn="ctr"/>
            <a:r>
              <a:rPr lang="en-US" dirty="0"/>
              <a:t>10</a:t>
            </a:r>
          </a:p>
        </p:txBody>
      </p:sp>
    </p:spTree>
    <p:extLst>
      <p:ext uri="{BB962C8B-B14F-4D97-AF65-F5344CB8AC3E}">
        <p14:creationId xmlns:p14="http://schemas.microsoft.com/office/powerpoint/2010/main" val="2278048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117499"/>
            <a:ext cx="9137650" cy="379412"/>
          </a:xfrm>
          <a:prstGeom prst="rect">
            <a:avLst/>
          </a:prstGeom>
        </p:spPr>
        <p:txBody>
          <a:bodyPr spcFirstLastPara="1" wrap="square" lIns="91425" tIns="91425" rIns="91425" bIns="91425" anchor="ctr" anchorCtr="0">
            <a:noAutofit/>
          </a:bodyPr>
          <a:lstStyle/>
          <a:p>
            <a:pPr algn="ctr"/>
            <a:r>
              <a:rPr lang="en" sz="2400" dirty="0">
                <a:latin typeface="Times New Roman"/>
                <a:cs typeface="Times New Roman"/>
                <a:sym typeface="Times New Roman"/>
              </a:rPr>
              <a:t>Appendix</a:t>
            </a:r>
            <a:endParaRPr lang="en" sz="2400" dirty="0">
              <a:latin typeface="Times New Roman"/>
              <a:cs typeface="Times New Roman"/>
            </a:endParaRPr>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dirty="0">
                <a:latin typeface="Times New Roman"/>
                <a:cs typeface="Times New Roman"/>
                <a:sym typeface="Times New Roman"/>
              </a:rPr>
              <a:t>This slide was written and presented by Mark </a:t>
            </a:r>
            <a:r>
              <a:rPr lang="en" sz="600" dirty="0" err="1">
                <a:latin typeface="Times New Roman"/>
                <a:cs typeface="Times New Roman"/>
                <a:sym typeface="Times New Roman"/>
              </a:rPr>
              <a:t>Tobing</a:t>
            </a:r>
            <a:r>
              <a:rPr lang="en" sz="600" dirty="0">
                <a:latin typeface="Times New Roman"/>
                <a:cs typeface="Times New Roman"/>
                <a:sym typeface="Times New Roman"/>
              </a:rPr>
              <a:t> (z5122997)</a:t>
            </a:r>
            <a:r>
              <a:rPr lang="en-US" sz="600" dirty="0">
                <a:latin typeface="Times New Roman"/>
                <a:cs typeface="Times New Roman"/>
                <a:sym typeface="Times New Roman"/>
              </a:rPr>
              <a:t> and Hitesh Rathi (z5507795)</a:t>
            </a:r>
            <a:endParaRPr lang="en-US" dirty="0"/>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of a number of trips&#10;&#10;Description automatically generated">
            <a:extLst>
              <a:ext uri="{FF2B5EF4-FFF2-40B4-BE49-F238E27FC236}">
                <a16:creationId xmlns:a16="http://schemas.microsoft.com/office/drawing/2014/main" id="{DA6A50CB-3B34-6637-8D4F-2849333C3E2B}"/>
              </a:ext>
            </a:extLst>
          </p:cNvPr>
          <p:cNvPicPr>
            <a:picLocks noChangeAspect="1"/>
          </p:cNvPicPr>
          <p:nvPr/>
        </p:nvPicPr>
        <p:blipFill>
          <a:blip r:embed="rId4"/>
          <a:stretch>
            <a:fillRect/>
          </a:stretch>
        </p:blipFill>
        <p:spPr>
          <a:xfrm>
            <a:off x="525119" y="1153116"/>
            <a:ext cx="3826365" cy="294111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889" t="2188" r="27666" b="31509"/>
          <a:stretch/>
        </p:blipFill>
        <p:spPr>
          <a:xfrm>
            <a:off x="4568825" y="1153116"/>
            <a:ext cx="3642982" cy="294111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067" y="4715399"/>
            <a:ext cx="1107583" cy="623015"/>
          </a:xfrm>
          <a:prstGeom prst="rect">
            <a:avLst/>
          </a:prstGeom>
        </p:spPr>
      </p:pic>
      <p:sp>
        <p:nvSpPr>
          <p:cNvPr id="9" name="TextBox 8"/>
          <p:cNvSpPr txBox="1"/>
          <p:nvPr/>
        </p:nvSpPr>
        <p:spPr>
          <a:xfrm>
            <a:off x="8026616" y="4668510"/>
            <a:ext cx="1107583" cy="307777"/>
          </a:xfrm>
          <a:prstGeom prst="rect">
            <a:avLst/>
          </a:prstGeom>
          <a:noFill/>
        </p:spPr>
        <p:txBody>
          <a:bodyPr wrap="square" rtlCol="0">
            <a:spAutoFit/>
          </a:bodyPr>
          <a:lstStyle/>
          <a:p>
            <a:pPr algn="ctr"/>
            <a:r>
              <a:rPr lang="en-US"/>
              <a:t>11</a:t>
            </a:r>
          </a:p>
        </p:txBody>
      </p:sp>
    </p:spTree>
    <p:extLst>
      <p:ext uri="{BB962C8B-B14F-4D97-AF65-F5344CB8AC3E}">
        <p14:creationId xmlns:p14="http://schemas.microsoft.com/office/powerpoint/2010/main" val="337960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52087"/>
            <a:ext cx="9137650" cy="379412"/>
          </a:xfrm>
          <a:prstGeom prst="rect">
            <a:avLst/>
          </a:prstGeom>
        </p:spPr>
        <p:txBody>
          <a:bodyPr spcFirstLastPara="1" wrap="square" lIns="91425" tIns="91425" rIns="91425" bIns="91425" anchor="ctr" anchorCtr="0">
            <a:noAutofit/>
          </a:bodyPr>
          <a:lstStyle/>
          <a:p>
            <a:pPr algn="ctr"/>
            <a:r>
              <a:rPr lang="en" sz="2800" dirty="0">
                <a:latin typeface="Times New Roman"/>
                <a:cs typeface="Times New Roman"/>
                <a:sym typeface="Times New Roman"/>
              </a:rPr>
              <a:t>Star / Snowflake Schema</a:t>
            </a:r>
            <a:endParaRPr lang="en-US" sz="28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dirty="0">
                <a:latin typeface="Times New Roman"/>
                <a:cs typeface="Times New Roman"/>
                <a:sym typeface="Times New Roman"/>
              </a:rPr>
              <a:t>This slide was written and presented by Mark </a:t>
            </a:r>
            <a:r>
              <a:rPr lang="en" sz="600" dirty="0" err="1">
                <a:latin typeface="Times New Roman"/>
                <a:cs typeface="Times New Roman"/>
                <a:sym typeface="Times New Roman"/>
              </a:rPr>
              <a:t>Tobing</a:t>
            </a:r>
            <a:r>
              <a:rPr lang="en" sz="600" dirty="0">
                <a:latin typeface="Times New Roman"/>
                <a:cs typeface="Times New Roman"/>
                <a:sym typeface="Times New Roman"/>
              </a:rPr>
              <a:t> (z5122997)</a:t>
            </a:r>
            <a:endParaRPr lang="en-US" dirty="0"/>
          </a:p>
        </p:txBody>
      </p:sp>
      <p:pic>
        <p:nvPicPr>
          <p:cNvPr id="2" name="Picture 1">
            <a:extLst>
              <a:ext uri="{FF2B5EF4-FFF2-40B4-BE49-F238E27FC236}">
                <a16:creationId xmlns:a16="http://schemas.microsoft.com/office/drawing/2014/main" id="{69650B1E-44FE-8BA8-3DDA-C7C11B235576}"/>
              </a:ext>
            </a:extLst>
          </p:cNvPr>
          <p:cNvPicPr>
            <a:picLocks noChangeAspect="1"/>
          </p:cNvPicPr>
          <p:nvPr/>
        </p:nvPicPr>
        <p:blipFill>
          <a:blip r:embed="rId4"/>
          <a:stretch>
            <a:fillRect/>
          </a:stretch>
        </p:blipFill>
        <p:spPr>
          <a:xfrm>
            <a:off x="136478" y="717838"/>
            <a:ext cx="5691717" cy="397165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815" y="4688894"/>
            <a:ext cx="1107583" cy="623015"/>
          </a:xfrm>
          <a:prstGeom prst="rect">
            <a:avLst/>
          </a:prstGeom>
        </p:spPr>
      </p:pic>
      <p:sp>
        <p:nvSpPr>
          <p:cNvPr id="11" name="TextBox 10"/>
          <p:cNvSpPr txBox="1"/>
          <p:nvPr/>
        </p:nvSpPr>
        <p:spPr>
          <a:xfrm>
            <a:off x="8026616" y="4615502"/>
            <a:ext cx="1107583" cy="307777"/>
          </a:xfrm>
          <a:prstGeom prst="rect">
            <a:avLst/>
          </a:prstGeom>
          <a:noFill/>
        </p:spPr>
        <p:txBody>
          <a:bodyPr wrap="square" rtlCol="0">
            <a:spAutoFit/>
          </a:bodyPr>
          <a:lstStyle/>
          <a:p>
            <a:pPr algn="ctr"/>
            <a:r>
              <a:rPr lang="en-US"/>
              <a:t>2</a:t>
            </a:r>
          </a:p>
        </p:txBody>
      </p:sp>
      <p:sp>
        <p:nvSpPr>
          <p:cNvPr id="12" name="TextBox 11"/>
          <p:cNvSpPr txBox="1"/>
          <p:nvPr/>
        </p:nvSpPr>
        <p:spPr>
          <a:xfrm>
            <a:off x="5847798" y="885741"/>
            <a:ext cx="3276600" cy="523220"/>
          </a:xfrm>
          <a:prstGeom prst="rect">
            <a:avLst/>
          </a:prstGeom>
          <a:noFill/>
        </p:spPr>
        <p:txBody>
          <a:bodyPr wrap="square" rtlCol="0">
            <a:spAutoFit/>
          </a:bodyPr>
          <a:lstStyle/>
          <a:p>
            <a:r>
              <a:rPr lang="en-US" dirty="0"/>
              <a:t>Before making the Star/snowflake we understand the data and its content by</a:t>
            </a:r>
          </a:p>
        </p:txBody>
      </p:sp>
      <p:sp>
        <p:nvSpPr>
          <p:cNvPr id="13" name="TextBox 12"/>
          <p:cNvSpPr txBox="1"/>
          <p:nvPr/>
        </p:nvSpPr>
        <p:spPr>
          <a:xfrm>
            <a:off x="5847798" y="1498075"/>
            <a:ext cx="3187700" cy="2462213"/>
          </a:xfrm>
          <a:prstGeom prst="rect">
            <a:avLst/>
          </a:prstGeom>
          <a:noFill/>
        </p:spPr>
        <p:txBody>
          <a:bodyPr wrap="square" rtlCol="0">
            <a:spAutoFit/>
          </a:bodyPr>
          <a:lstStyle/>
          <a:p>
            <a:pPr marL="285750" indent="-285750">
              <a:buFont typeface="Arial" charset="0"/>
              <a:buChar char="•"/>
            </a:pPr>
            <a:r>
              <a:rPr lang="en-US" dirty="0"/>
              <a:t>Understanding the company information.</a:t>
            </a:r>
          </a:p>
          <a:p>
            <a:pPr marL="285750" indent="-285750">
              <a:buFont typeface="Arial" charset="0"/>
              <a:buChar char="•"/>
            </a:pPr>
            <a:r>
              <a:rPr lang="en-US" dirty="0"/>
              <a:t>Data Cleaning</a:t>
            </a:r>
          </a:p>
          <a:p>
            <a:pPr marL="285750" indent="-285750">
              <a:buFont typeface="Arial" charset="0"/>
              <a:buChar char="•"/>
            </a:pPr>
            <a:r>
              <a:rPr lang="en-US" dirty="0"/>
              <a:t>Arranging variables according to their Relationships</a:t>
            </a:r>
          </a:p>
          <a:p>
            <a:pPr marL="285750" indent="-285750">
              <a:buFont typeface="Arial" charset="0"/>
              <a:buChar char="•"/>
            </a:pPr>
            <a:r>
              <a:rPr lang="en-US" dirty="0"/>
              <a:t>Making Tables for more easier understandings.</a:t>
            </a:r>
          </a:p>
          <a:p>
            <a:pPr marL="285750" indent="-285750">
              <a:buFont typeface="Arial" charset="0"/>
              <a:buChar char="•"/>
            </a:pPr>
            <a:r>
              <a:rPr lang="en-US" dirty="0"/>
              <a:t>Connecting Tables with different variables from other tables.</a:t>
            </a:r>
          </a:p>
          <a:p>
            <a:pPr marL="285750" indent="-285750">
              <a:buFont typeface="Arial" charset="0"/>
              <a:buChar char="•"/>
            </a:pPr>
            <a:r>
              <a:rPr lang="en-US" dirty="0"/>
              <a:t>Making a Star/Snowflake that is appropriate for our analysis.</a:t>
            </a:r>
          </a:p>
        </p:txBody>
      </p:sp>
    </p:spTree>
    <p:extLst>
      <p:ext uri="{BB962C8B-B14F-4D97-AF65-F5344CB8AC3E}">
        <p14:creationId xmlns:p14="http://schemas.microsoft.com/office/powerpoint/2010/main" val="3836885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1588"/>
            <a:ext cx="9137650" cy="379412"/>
          </a:xfrm>
          <a:prstGeom prst="rect">
            <a:avLst/>
          </a:prstGeom>
        </p:spPr>
        <p:txBody>
          <a:bodyPr spcFirstLastPara="1" wrap="square" lIns="91425" tIns="91425" rIns="91425" bIns="91425" anchor="ctr" anchorCtr="0">
            <a:noAutofit/>
          </a:bodyPr>
          <a:lstStyle/>
          <a:p>
            <a:pPr algn="ctr"/>
            <a:r>
              <a:rPr lang="en" sz="2800" dirty="0">
                <a:latin typeface="Times New Roman"/>
                <a:cs typeface="Times New Roman"/>
                <a:sym typeface="Times New Roman"/>
              </a:rPr>
              <a:t>User Behavior | Preferred Bike Types</a:t>
            </a:r>
            <a:endParaRPr lang="en-US" sz="28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a:latin typeface="Times New Roman"/>
                <a:cs typeface="Times New Roman"/>
                <a:sym typeface="Times New Roman"/>
              </a:rPr>
              <a:t>This slide was written and presented by Mark </a:t>
            </a:r>
            <a:r>
              <a:rPr lang="en" sz="600" err="1">
                <a:latin typeface="Times New Roman"/>
                <a:cs typeface="Times New Roman"/>
                <a:sym typeface="Times New Roman"/>
              </a:rPr>
              <a:t>Tobing</a:t>
            </a:r>
            <a:r>
              <a:rPr lang="en" sz="600">
                <a:latin typeface="Times New Roman"/>
                <a:cs typeface="Times New Roman"/>
                <a:sym typeface="Times New Roman"/>
              </a:rPr>
              <a:t> (z5122997)</a:t>
            </a:r>
            <a:endParaRPr lang="en-US"/>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graph of different colored bars&#10;&#10;Description automatically generated">
            <a:extLst>
              <a:ext uri="{FF2B5EF4-FFF2-40B4-BE49-F238E27FC236}">
                <a16:creationId xmlns:a16="http://schemas.microsoft.com/office/drawing/2014/main" id="{8A032D8A-9D36-109B-C4FC-986D2FC1A259}"/>
              </a:ext>
            </a:extLst>
          </p:cNvPr>
          <p:cNvPicPr>
            <a:picLocks noChangeAspect="1"/>
          </p:cNvPicPr>
          <p:nvPr/>
        </p:nvPicPr>
        <p:blipFill>
          <a:blip r:embed="rId4"/>
          <a:stretch>
            <a:fillRect/>
          </a:stretch>
        </p:blipFill>
        <p:spPr>
          <a:xfrm>
            <a:off x="1150674" y="867692"/>
            <a:ext cx="2352555" cy="3419345"/>
          </a:xfrm>
          <a:prstGeom prst="rect">
            <a:avLst/>
          </a:prstGeom>
        </p:spPr>
      </p:pic>
      <p:pic>
        <p:nvPicPr>
          <p:cNvPr id="3" name="Picture 2">
            <a:extLst>
              <a:ext uri="{FF2B5EF4-FFF2-40B4-BE49-F238E27FC236}">
                <a16:creationId xmlns:a16="http://schemas.microsoft.com/office/drawing/2014/main" id="{B33BF108-FC37-3DDA-549D-0071809FB8CC}"/>
              </a:ext>
            </a:extLst>
          </p:cNvPr>
          <p:cNvPicPr>
            <a:picLocks noChangeAspect="1"/>
          </p:cNvPicPr>
          <p:nvPr/>
        </p:nvPicPr>
        <p:blipFill>
          <a:blip r:embed="rId5"/>
          <a:stretch>
            <a:fillRect/>
          </a:stretch>
        </p:blipFill>
        <p:spPr>
          <a:xfrm>
            <a:off x="3731072" y="914003"/>
            <a:ext cx="2352555" cy="3373034"/>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457E93D8-2072-ADC6-D210-A138603A7408}"/>
              </a:ext>
            </a:extLst>
          </p:cNvPr>
          <p:cNvPicPr>
            <a:picLocks noChangeAspect="1"/>
          </p:cNvPicPr>
          <p:nvPr/>
        </p:nvPicPr>
        <p:blipFill>
          <a:blip r:embed="rId6"/>
          <a:stretch>
            <a:fillRect/>
          </a:stretch>
        </p:blipFill>
        <p:spPr>
          <a:xfrm>
            <a:off x="6268065" y="961391"/>
            <a:ext cx="2395960" cy="3325646"/>
          </a:xfrm>
          <a:prstGeom prst="rect">
            <a:avLst/>
          </a:prstGeom>
        </p:spPr>
      </p:pic>
      <p:sp>
        <p:nvSpPr>
          <p:cNvPr id="5" name="Google Shape;98;p14">
            <a:extLst>
              <a:ext uri="{FF2B5EF4-FFF2-40B4-BE49-F238E27FC236}">
                <a16:creationId xmlns:a16="http://schemas.microsoft.com/office/drawing/2014/main" id="{C2687AC1-71BA-2406-AC73-C3AE25EDD2F0}"/>
              </a:ext>
            </a:extLst>
          </p:cNvPr>
          <p:cNvSpPr txBox="1"/>
          <p:nvPr/>
        </p:nvSpPr>
        <p:spPr>
          <a:xfrm>
            <a:off x="1069814" y="4196517"/>
            <a:ext cx="8067836" cy="723383"/>
          </a:xfrm>
          <a:prstGeom prst="rect">
            <a:avLst/>
          </a:prstGeom>
          <a:noFill/>
          <a:ln>
            <a:noFill/>
          </a:ln>
        </p:spPr>
        <p:txBody>
          <a:bodyPr spcFirstLastPara="1" wrap="square" lIns="91425" tIns="91425" rIns="91425" bIns="91425" anchor="t" anchorCtr="0">
            <a:noAutofit/>
          </a:bodyPr>
          <a:lstStyle/>
          <a:p>
            <a:pPr marL="228600" lvl="1" indent="-171450">
              <a:lnSpc>
                <a:spcPct val="150000"/>
              </a:lnSpc>
              <a:buSzPts val="1100"/>
              <a:buChar char="•"/>
            </a:pPr>
            <a:r>
              <a:rPr lang="en-US" sz="1100" b="1" dirty="0">
                <a:latin typeface="Times New Roman"/>
                <a:ea typeface="Times New Roman"/>
                <a:cs typeface="Times New Roman"/>
              </a:rPr>
              <a:t>Electric and Standard Continue to Rule</a:t>
            </a:r>
            <a:r>
              <a:rPr lang="en-US" sz="1100" dirty="0">
                <a:latin typeface="Times New Roman"/>
                <a:ea typeface="Times New Roman"/>
                <a:cs typeface="Times New Roman"/>
              </a:rPr>
              <a:t>.</a:t>
            </a:r>
          </a:p>
          <a:p>
            <a:pPr marL="228600" lvl="1" indent="-171450">
              <a:lnSpc>
                <a:spcPct val="150000"/>
              </a:lnSpc>
              <a:buSzPts val="1100"/>
              <a:buChar char="•"/>
            </a:pPr>
            <a:r>
              <a:rPr lang="en-US" sz="1100" b="1" dirty="0">
                <a:latin typeface="Times New Roman"/>
                <a:cs typeface="Times New Roman"/>
              </a:rPr>
              <a:t>Electric Bikes Gaining Popularity</a:t>
            </a:r>
            <a:r>
              <a:rPr lang="en-US" sz="1100" dirty="0">
                <a:latin typeface="Times New Roman"/>
                <a:cs typeface="Times New Roman"/>
              </a:rPr>
              <a:t>.</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067" y="4715398"/>
            <a:ext cx="1107583" cy="623015"/>
          </a:xfrm>
          <a:prstGeom prst="rect">
            <a:avLst/>
          </a:prstGeom>
        </p:spPr>
      </p:pic>
      <p:sp>
        <p:nvSpPr>
          <p:cNvPr id="13" name="TextBox 12"/>
          <p:cNvSpPr txBox="1"/>
          <p:nvPr/>
        </p:nvSpPr>
        <p:spPr>
          <a:xfrm>
            <a:off x="8026616" y="4668510"/>
            <a:ext cx="1107583" cy="307777"/>
          </a:xfrm>
          <a:prstGeom prst="rect">
            <a:avLst/>
          </a:prstGeom>
          <a:noFill/>
        </p:spPr>
        <p:txBody>
          <a:bodyPr wrap="square" rtlCol="0">
            <a:spAutoFit/>
          </a:bodyPr>
          <a:lstStyle/>
          <a:p>
            <a:pPr algn="ctr"/>
            <a:r>
              <a:rPr lang="en-US" dirty="0"/>
              <a:t>3</a:t>
            </a:r>
          </a:p>
        </p:txBody>
      </p:sp>
    </p:spTree>
    <p:extLst>
      <p:ext uri="{BB962C8B-B14F-4D97-AF65-F5344CB8AC3E}">
        <p14:creationId xmlns:p14="http://schemas.microsoft.com/office/powerpoint/2010/main" val="45769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1588"/>
            <a:ext cx="9137650" cy="379412"/>
          </a:xfrm>
          <a:prstGeom prst="rect">
            <a:avLst/>
          </a:prstGeom>
        </p:spPr>
        <p:txBody>
          <a:bodyPr spcFirstLastPara="1" wrap="square" lIns="91425" tIns="91425" rIns="91425" bIns="91425" anchor="ctr" anchorCtr="0">
            <a:noAutofit/>
          </a:bodyPr>
          <a:lstStyle/>
          <a:p>
            <a:r>
              <a:rPr lang="en" sz="2000" dirty="0">
                <a:latin typeface="Times New Roman"/>
                <a:cs typeface="Times New Roman"/>
                <a:sym typeface="Times New Roman"/>
              </a:rPr>
              <a:t>User Behavior | How Does Weather (Temperature) Affect Number of Trips Taken?</a:t>
            </a:r>
            <a:endParaRPr lang="en-US" sz="20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a:latin typeface="Times New Roman"/>
                <a:cs typeface="Times New Roman"/>
                <a:sym typeface="Times New Roman"/>
              </a:rPr>
              <a:t>This slide was written and presented by Mark </a:t>
            </a:r>
            <a:r>
              <a:rPr lang="en" sz="600" err="1">
                <a:latin typeface="Times New Roman"/>
                <a:cs typeface="Times New Roman"/>
                <a:sym typeface="Times New Roman"/>
              </a:rPr>
              <a:t>Tobing</a:t>
            </a:r>
            <a:r>
              <a:rPr lang="en" sz="600">
                <a:latin typeface="Times New Roman"/>
                <a:cs typeface="Times New Roman"/>
                <a:sym typeface="Times New Roman"/>
              </a:rPr>
              <a:t> (z5122997)</a:t>
            </a:r>
            <a:endParaRPr lang="en-US"/>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graph of a temperature&#10;&#10;Description automatically generated">
            <a:extLst>
              <a:ext uri="{FF2B5EF4-FFF2-40B4-BE49-F238E27FC236}">
                <a16:creationId xmlns:a16="http://schemas.microsoft.com/office/drawing/2014/main" id="{2E189310-2E97-6805-3241-CE4920323CEC}"/>
              </a:ext>
            </a:extLst>
          </p:cNvPr>
          <p:cNvPicPr>
            <a:picLocks noChangeAspect="1"/>
          </p:cNvPicPr>
          <p:nvPr/>
        </p:nvPicPr>
        <p:blipFill>
          <a:blip r:embed="rId4"/>
          <a:stretch>
            <a:fillRect/>
          </a:stretch>
        </p:blipFill>
        <p:spPr>
          <a:xfrm>
            <a:off x="3207920" y="423824"/>
            <a:ext cx="2743200" cy="2175285"/>
          </a:xfrm>
          <a:prstGeom prst="rect">
            <a:avLst/>
          </a:prstGeom>
        </p:spPr>
      </p:pic>
      <p:pic>
        <p:nvPicPr>
          <p:cNvPr id="8" name="Picture 7" descr="A graph of a temperature&#10;&#10;Description automatically generated">
            <a:extLst>
              <a:ext uri="{FF2B5EF4-FFF2-40B4-BE49-F238E27FC236}">
                <a16:creationId xmlns:a16="http://schemas.microsoft.com/office/drawing/2014/main" id="{4BE9E062-DE6F-12D0-8990-79BB02B6F968}"/>
              </a:ext>
            </a:extLst>
          </p:cNvPr>
          <p:cNvPicPr>
            <a:picLocks noChangeAspect="1"/>
          </p:cNvPicPr>
          <p:nvPr/>
        </p:nvPicPr>
        <p:blipFill>
          <a:blip r:embed="rId5"/>
          <a:stretch>
            <a:fillRect/>
          </a:stretch>
        </p:blipFill>
        <p:spPr>
          <a:xfrm>
            <a:off x="102268" y="425158"/>
            <a:ext cx="2743200" cy="2187659"/>
          </a:xfrm>
          <a:prstGeom prst="rect">
            <a:avLst/>
          </a:prstGeom>
        </p:spPr>
      </p:pic>
      <p:pic>
        <p:nvPicPr>
          <p:cNvPr id="9" name="Picture 8" descr="A graph showing the temperature of a temperature&#10;&#10;Description automatically generated">
            <a:extLst>
              <a:ext uri="{FF2B5EF4-FFF2-40B4-BE49-F238E27FC236}">
                <a16:creationId xmlns:a16="http://schemas.microsoft.com/office/drawing/2014/main" id="{C2B42913-4336-C2F4-F4BC-FC50397F271F}"/>
              </a:ext>
            </a:extLst>
          </p:cNvPr>
          <p:cNvPicPr>
            <a:picLocks noChangeAspect="1"/>
          </p:cNvPicPr>
          <p:nvPr/>
        </p:nvPicPr>
        <p:blipFill>
          <a:blip r:embed="rId6"/>
          <a:stretch>
            <a:fillRect/>
          </a:stretch>
        </p:blipFill>
        <p:spPr>
          <a:xfrm>
            <a:off x="6313571" y="423469"/>
            <a:ext cx="2743200" cy="2175997"/>
          </a:xfrm>
          <a:prstGeom prst="rect">
            <a:avLst/>
          </a:prstGeom>
        </p:spPr>
      </p:pic>
      <p:pic>
        <p:nvPicPr>
          <p:cNvPr id="10" name="Picture 9" descr="A graph of a number of trips per average temperature points&#10;&#10;Description automatically generated">
            <a:extLst>
              <a:ext uri="{FF2B5EF4-FFF2-40B4-BE49-F238E27FC236}">
                <a16:creationId xmlns:a16="http://schemas.microsoft.com/office/drawing/2014/main" id="{3A15B2F9-FF70-B76D-391B-13AC1669C3E6}"/>
              </a:ext>
            </a:extLst>
          </p:cNvPr>
          <p:cNvPicPr>
            <a:picLocks noChangeAspect="1"/>
          </p:cNvPicPr>
          <p:nvPr/>
        </p:nvPicPr>
        <p:blipFill>
          <a:blip r:embed="rId7"/>
          <a:stretch>
            <a:fillRect/>
          </a:stretch>
        </p:blipFill>
        <p:spPr>
          <a:xfrm>
            <a:off x="102268" y="2646930"/>
            <a:ext cx="2743200" cy="2180758"/>
          </a:xfrm>
          <a:prstGeom prst="rect">
            <a:avLst/>
          </a:prstGeom>
        </p:spPr>
      </p:pic>
      <p:pic>
        <p:nvPicPr>
          <p:cNvPr id="11" name="Picture 10" descr="A graph of a number of trippa per average temperature points&#10;&#10;Description automatically generated">
            <a:extLst>
              <a:ext uri="{FF2B5EF4-FFF2-40B4-BE49-F238E27FC236}">
                <a16:creationId xmlns:a16="http://schemas.microsoft.com/office/drawing/2014/main" id="{7156F65A-549E-B688-D41B-0FC37D6B9232}"/>
              </a:ext>
            </a:extLst>
          </p:cNvPr>
          <p:cNvPicPr>
            <a:picLocks noChangeAspect="1"/>
          </p:cNvPicPr>
          <p:nvPr/>
        </p:nvPicPr>
        <p:blipFill>
          <a:blip r:embed="rId8"/>
          <a:stretch>
            <a:fillRect/>
          </a:stretch>
        </p:blipFill>
        <p:spPr>
          <a:xfrm>
            <a:off x="3207920" y="2645588"/>
            <a:ext cx="2743200" cy="2168402"/>
          </a:xfrm>
          <a:prstGeom prst="rect">
            <a:avLst/>
          </a:prstGeom>
        </p:spPr>
      </p:pic>
      <p:pic>
        <p:nvPicPr>
          <p:cNvPr id="12" name="Picture 11" descr="A graph of a temperature&#10;&#10;Description automatically generated">
            <a:extLst>
              <a:ext uri="{FF2B5EF4-FFF2-40B4-BE49-F238E27FC236}">
                <a16:creationId xmlns:a16="http://schemas.microsoft.com/office/drawing/2014/main" id="{6A3663B4-E560-A1E7-82BF-C5BF192A6285}"/>
              </a:ext>
            </a:extLst>
          </p:cNvPr>
          <p:cNvPicPr>
            <a:picLocks noChangeAspect="1"/>
          </p:cNvPicPr>
          <p:nvPr/>
        </p:nvPicPr>
        <p:blipFill>
          <a:blip r:embed="rId9"/>
          <a:stretch>
            <a:fillRect/>
          </a:stretch>
        </p:blipFill>
        <p:spPr>
          <a:xfrm>
            <a:off x="6313571" y="2649666"/>
            <a:ext cx="2743200" cy="217528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0067" y="4729142"/>
            <a:ext cx="1107583" cy="623015"/>
          </a:xfrm>
          <a:prstGeom prst="rect">
            <a:avLst/>
          </a:prstGeom>
        </p:spPr>
      </p:pic>
      <p:sp>
        <p:nvSpPr>
          <p:cNvPr id="14" name="TextBox 13"/>
          <p:cNvSpPr txBox="1"/>
          <p:nvPr/>
        </p:nvSpPr>
        <p:spPr>
          <a:xfrm>
            <a:off x="8023717" y="4706762"/>
            <a:ext cx="1107583" cy="307777"/>
          </a:xfrm>
          <a:prstGeom prst="rect">
            <a:avLst/>
          </a:prstGeom>
          <a:noFill/>
        </p:spPr>
        <p:txBody>
          <a:bodyPr wrap="square" rtlCol="0">
            <a:spAutoFit/>
          </a:bodyPr>
          <a:lstStyle/>
          <a:p>
            <a:pPr algn="ctr"/>
            <a:r>
              <a:rPr lang="en-US"/>
              <a:t>4</a:t>
            </a:r>
          </a:p>
        </p:txBody>
      </p:sp>
    </p:spTree>
    <p:extLst>
      <p:ext uri="{BB962C8B-B14F-4D97-AF65-F5344CB8AC3E}">
        <p14:creationId xmlns:p14="http://schemas.microsoft.com/office/powerpoint/2010/main" val="12594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53104"/>
            <a:ext cx="9137650" cy="379412"/>
          </a:xfrm>
          <a:prstGeom prst="rect">
            <a:avLst/>
          </a:prstGeom>
        </p:spPr>
        <p:txBody>
          <a:bodyPr spcFirstLastPara="1" wrap="square" lIns="91425" tIns="91425" rIns="91425" bIns="91425" anchor="ctr" anchorCtr="0">
            <a:noAutofit/>
          </a:bodyPr>
          <a:lstStyle/>
          <a:p>
            <a:pPr algn="ctr"/>
            <a:r>
              <a:rPr lang="en" sz="2400" dirty="0">
                <a:latin typeface="Times New Roman"/>
                <a:cs typeface="Times New Roman"/>
                <a:sym typeface="Times New Roman"/>
              </a:rPr>
              <a:t>User Behavior | Preferred Pass Types</a:t>
            </a:r>
            <a:endParaRPr lang="en-US" sz="24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a:latin typeface="Times New Roman"/>
                <a:cs typeface="Times New Roman"/>
                <a:sym typeface="Times New Roman"/>
              </a:rPr>
              <a:t>This slide was written and presented by Mark </a:t>
            </a:r>
            <a:r>
              <a:rPr lang="en" sz="600" err="1">
                <a:latin typeface="Times New Roman"/>
                <a:cs typeface="Times New Roman"/>
                <a:sym typeface="Times New Roman"/>
              </a:rPr>
              <a:t>Tobing</a:t>
            </a:r>
            <a:r>
              <a:rPr lang="en" sz="600">
                <a:latin typeface="Times New Roman"/>
                <a:cs typeface="Times New Roman"/>
                <a:sym typeface="Times New Roman"/>
              </a:rPr>
              <a:t> (z5122997)</a:t>
            </a:r>
            <a:endParaRPr lang="en-US"/>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e chart with numbers and a few different colored circles&#10;&#10;Description automatically generated">
            <a:extLst>
              <a:ext uri="{FF2B5EF4-FFF2-40B4-BE49-F238E27FC236}">
                <a16:creationId xmlns:a16="http://schemas.microsoft.com/office/drawing/2014/main" id="{7DFAB278-D89D-AF27-A719-A48EB414E86A}"/>
              </a:ext>
            </a:extLst>
          </p:cNvPr>
          <p:cNvPicPr>
            <a:picLocks noChangeAspect="1"/>
          </p:cNvPicPr>
          <p:nvPr/>
        </p:nvPicPr>
        <p:blipFill>
          <a:blip r:embed="rId4"/>
          <a:stretch>
            <a:fillRect/>
          </a:stretch>
        </p:blipFill>
        <p:spPr>
          <a:xfrm>
            <a:off x="303714" y="852296"/>
            <a:ext cx="2743200" cy="2509314"/>
          </a:xfrm>
          <a:prstGeom prst="rect">
            <a:avLst/>
          </a:prstGeom>
        </p:spPr>
      </p:pic>
      <p:pic>
        <p:nvPicPr>
          <p:cNvPr id="6" name="Picture 5" descr="A pie chart with numbers and a few different colored circles&#10;&#10;Description automatically generated">
            <a:extLst>
              <a:ext uri="{FF2B5EF4-FFF2-40B4-BE49-F238E27FC236}">
                <a16:creationId xmlns:a16="http://schemas.microsoft.com/office/drawing/2014/main" id="{6C020505-0026-9AAA-D57C-033030E63310}"/>
              </a:ext>
            </a:extLst>
          </p:cNvPr>
          <p:cNvPicPr>
            <a:picLocks noChangeAspect="1"/>
          </p:cNvPicPr>
          <p:nvPr/>
        </p:nvPicPr>
        <p:blipFill>
          <a:blip r:embed="rId5"/>
          <a:stretch>
            <a:fillRect/>
          </a:stretch>
        </p:blipFill>
        <p:spPr>
          <a:xfrm>
            <a:off x="3407177" y="854642"/>
            <a:ext cx="2612985" cy="2504624"/>
          </a:xfrm>
          <a:prstGeom prst="rect">
            <a:avLst/>
          </a:prstGeom>
        </p:spPr>
      </p:pic>
      <p:pic>
        <p:nvPicPr>
          <p:cNvPr id="7" name="Picture 6" descr="A pie chart with numbers and a number of pass&#10;&#10;Description automatically generated">
            <a:extLst>
              <a:ext uri="{FF2B5EF4-FFF2-40B4-BE49-F238E27FC236}">
                <a16:creationId xmlns:a16="http://schemas.microsoft.com/office/drawing/2014/main" id="{6363B7AD-5954-0FB6-0B0A-7AC927780C45}"/>
              </a:ext>
            </a:extLst>
          </p:cNvPr>
          <p:cNvPicPr>
            <a:picLocks noChangeAspect="1"/>
          </p:cNvPicPr>
          <p:nvPr/>
        </p:nvPicPr>
        <p:blipFill>
          <a:blip r:embed="rId6"/>
          <a:stretch>
            <a:fillRect/>
          </a:stretch>
        </p:blipFill>
        <p:spPr>
          <a:xfrm>
            <a:off x="6380423" y="853744"/>
            <a:ext cx="2743200" cy="2520886"/>
          </a:xfrm>
          <a:prstGeom prst="rect">
            <a:avLst/>
          </a:prstGeom>
        </p:spPr>
      </p:pic>
      <p:sp>
        <p:nvSpPr>
          <p:cNvPr id="3" name="Google Shape;98;p14">
            <a:extLst>
              <a:ext uri="{FF2B5EF4-FFF2-40B4-BE49-F238E27FC236}">
                <a16:creationId xmlns:a16="http://schemas.microsoft.com/office/drawing/2014/main" id="{73267C09-2AE3-23CE-2470-BA23CD78D2C5}"/>
              </a:ext>
            </a:extLst>
          </p:cNvPr>
          <p:cNvSpPr txBox="1"/>
          <p:nvPr/>
        </p:nvSpPr>
        <p:spPr>
          <a:xfrm>
            <a:off x="3136809" y="3572641"/>
            <a:ext cx="5873685" cy="1223445"/>
          </a:xfrm>
          <a:prstGeom prst="rect">
            <a:avLst/>
          </a:prstGeom>
          <a:noFill/>
          <a:ln>
            <a:noFill/>
          </a:ln>
        </p:spPr>
        <p:txBody>
          <a:bodyPr spcFirstLastPara="1" wrap="square" lIns="91425" tIns="91425" rIns="91425" bIns="91425" anchor="t" anchorCtr="0">
            <a:noAutofit/>
          </a:bodyPr>
          <a:lstStyle/>
          <a:p>
            <a:pPr marL="57150" lvl="1">
              <a:lnSpc>
                <a:spcPct val="150000"/>
              </a:lnSpc>
              <a:buSzPts val="1100"/>
            </a:pPr>
            <a:r>
              <a:rPr lang="en-US" sz="1100" b="1" dirty="0">
                <a:latin typeface="Times New Roman"/>
                <a:ea typeface="Times New Roman"/>
                <a:cs typeface="Times New Roman"/>
              </a:rPr>
              <a:t>Monthly Passes Gaining Most Ground</a:t>
            </a:r>
            <a:r>
              <a:rPr lang="en-US" sz="1100" dirty="0">
                <a:latin typeface="Times New Roman"/>
                <a:ea typeface="Times New Roman"/>
                <a:cs typeface="Times New Roman"/>
              </a:rPr>
              <a:t>.</a:t>
            </a:r>
          </a:p>
          <a:p>
            <a:pPr marL="457200" lvl="1" indent="-171450">
              <a:lnSpc>
                <a:spcPct val="150000"/>
              </a:lnSpc>
              <a:buSzPts val="1100"/>
              <a:buFont typeface="Courier New"/>
              <a:buChar char="o"/>
            </a:pPr>
            <a:r>
              <a:rPr lang="en-US" sz="1100" b="1" dirty="0">
                <a:latin typeface="Times New Roman"/>
                <a:ea typeface="Times New Roman"/>
                <a:cs typeface="Times New Roman"/>
              </a:rPr>
              <a:t>Huge Increase in FY23</a:t>
            </a:r>
            <a:r>
              <a:rPr lang="en-US" sz="1100" dirty="0">
                <a:latin typeface="Times New Roman"/>
                <a:ea typeface="Times New Roman"/>
                <a:cs typeface="Times New Roman"/>
              </a:rPr>
              <a:t>. Nearly doubled in amounts of trips taken by Monthly Pass holders.</a:t>
            </a:r>
          </a:p>
          <a:p>
            <a:pPr marL="457200" lvl="1" indent="-171450">
              <a:lnSpc>
                <a:spcPct val="150000"/>
              </a:lnSpc>
              <a:buSzPts val="1100"/>
              <a:buFont typeface="Courier New"/>
              <a:buChar char="o"/>
            </a:pPr>
            <a:r>
              <a:rPr lang="en-US" sz="1100" b="1" dirty="0">
                <a:latin typeface="Times New Roman"/>
                <a:ea typeface="Times New Roman"/>
                <a:cs typeface="Times New Roman"/>
              </a:rPr>
              <a:t>Peace of Mind</a:t>
            </a:r>
            <a:r>
              <a:rPr lang="en-US" sz="1100" dirty="0">
                <a:latin typeface="Times New Roman"/>
                <a:ea typeface="Times New Roman"/>
                <a:cs typeface="Times New Roman"/>
              </a:rPr>
              <a:t>. Less worry about having to pay every single time they bike.</a:t>
            </a:r>
            <a:endParaRPr lang="en-US" dirty="0"/>
          </a:p>
          <a:p>
            <a:pPr marL="457200" lvl="1" indent="-171450">
              <a:lnSpc>
                <a:spcPct val="150000"/>
              </a:lnSpc>
              <a:buSzPts val="1100"/>
              <a:buFont typeface="Courier New"/>
              <a:buChar char="o"/>
            </a:pPr>
            <a:r>
              <a:rPr lang="en-US" sz="1100" b="1" dirty="0">
                <a:latin typeface="Times New Roman"/>
                <a:ea typeface="Times New Roman"/>
                <a:cs typeface="Times New Roman"/>
              </a:rPr>
              <a:t>Flexibility</a:t>
            </a:r>
            <a:r>
              <a:rPr lang="en-US" sz="1100" dirty="0">
                <a:latin typeface="Times New Roman"/>
                <a:ea typeface="Times New Roman"/>
                <a:cs typeface="Times New Roman"/>
              </a:rPr>
              <a:t>. Less commitment compared to Annual Passes.</a:t>
            </a:r>
          </a:p>
        </p:txBody>
      </p:sp>
      <p:pic>
        <p:nvPicPr>
          <p:cNvPr id="8" name="Picture 7" descr="A table with numbers and a yellow and green rectangle&#10;&#10;Description automatically generated">
            <a:extLst>
              <a:ext uri="{FF2B5EF4-FFF2-40B4-BE49-F238E27FC236}">
                <a16:creationId xmlns:a16="http://schemas.microsoft.com/office/drawing/2014/main" id="{C43B10B8-E2A8-7905-9001-BA26E2F493B2}"/>
              </a:ext>
            </a:extLst>
          </p:cNvPr>
          <p:cNvPicPr>
            <a:picLocks noChangeAspect="1"/>
          </p:cNvPicPr>
          <p:nvPr/>
        </p:nvPicPr>
        <p:blipFill>
          <a:blip r:embed="rId7"/>
          <a:stretch>
            <a:fillRect/>
          </a:stretch>
        </p:blipFill>
        <p:spPr>
          <a:xfrm>
            <a:off x="265751" y="3572281"/>
            <a:ext cx="2770188" cy="122483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0067" y="4702146"/>
            <a:ext cx="1107583" cy="623015"/>
          </a:xfrm>
          <a:prstGeom prst="rect">
            <a:avLst/>
          </a:prstGeom>
        </p:spPr>
      </p:pic>
      <p:sp>
        <p:nvSpPr>
          <p:cNvPr id="12" name="TextBox 11"/>
          <p:cNvSpPr txBox="1"/>
          <p:nvPr/>
        </p:nvSpPr>
        <p:spPr>
          <a:xfrm>
            <a:off x="8039574" y="4666060"/>
            <a:ext cx="1107583" cy="307777"/>
          </a:xfrm>
          <a:prstGeom prst="rect">
            <a:avLst/>
          </a:prstGeom>
          <a:noFill/>
        </p:spPr>
        <p:txBody>
          <a:bodyPr wrap="square" rtlCol="0">
            <a:spAutoFit/>
          </a:bodyPr>
          <a:lstStyle/>
          <a:p>
            <a:pPr algn="ctr"/>
            <a:r>
              <a:rPr lang="en-US"/>
              <a:t>5</a:t>
            </a:r>
            <a:endParaRPr lang="en-US" dirty="0"/>
          </a:p>
        </p:txBody>
      </p:sp>
    </p:spTree>
    <p:extLst>
      <p:ext uri="{BB962C8B-B14F-4D97-AF65-F5344CB8AC3E}">
        <p14:creationId xmlns:p14="http://schemas.microsoft.com/office/powerpoint/2010/main" val="1405206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50800"/>
            <a:ext cx="8686800" cy="355600"/>
          </a:xfrm>
          <a:prstGeom prst="rect">
            <a:avLst/>
          </a:prstGeom>
        </p:spPr>
        <p:txBody>
          <a:bodyPr spcFirstLastPara="1" wrap="square" lIns="91425" tIns="91425" rIns="91425" bIns="91425" anchor="ctr" anchorCtr="0">
            <a:noAutofit/>
          </a:bodyPr>
          <a:lstStyle/>
          <a:p>
            <a:pPr algn="ctr"/>
            <a:r>
              <a:rPr lang="en" sz="2400" dirty="0">
                <a:latin typeface="Times New Roman"/>
                <a:ea typeface="Times New Roman"/>
                <a:cs typeface="Times New Roman"/>
                <a:sym typeface="Times New Roman"/>
              </a:rPr>
              <a:t>Station Characteristics – Stations (</a:t>
            </a:r>
            <a:r>
              <a:rPr lang="en" sz="2400" dirty="0" err="1">
                <a:latin typeface="Times New Roman"/>
                <a:ea typeface="Times New Roman"/>
                <a:cs typeface="Times New Roman"/>
                <a:sym typeface="Times New Roman"/>
              </a:rPr>
              <a:t>Yifan</a:t>
            </a:r>
            <a:r>
              <a:rPr lang="en" sz="2400" dirty="0">
                <a:latin typeface="Times New Roman"/>
                <a:ea typeface="Times New Roman"/>
                <a:cs typeface="Times New Roman"/>
                <a:sym typeface="Times New Roman"/>
              </a:rPr>
              <a:t> Luo)</a:t>
            </a:r>
            <a:endParaRPr sz="2400" b="1" dirty="0">
              <a:latin typeface="Times New Roman"/>
              <a:ea typeface="Times New Roman"/>
              <a:cs typeface="Times New Roman"/>
              <a:sym typeface="Times New Roman"/>
            </a:endParaRPr>
          </a:p>
        </p:txBody>
      </p:sp>
      <p:sp>
        <p:nvSpPr>
          <p:cNvPr id="98" name="Google Shape;98;p14"/>
          <p:cNvSpPr txBox="1"/>
          <p:nvPr/>
        </p:nvSpPr>
        <p:spPr>
          <a:xfrm>
            <a:off x="5827776" y="1292943"/>
            <a:ext cx="3087624" cy="3565008"/>
          </a:xfrm>
          <a:prstGeom prst="rect">
            <a:avLst/>
          </a:prstGeom>
          <a:noFill/>
          <a:ln>
            <a:noFill/>
          </a:ln>
        </p:spPr>
        <p:txBody>
          <a:bodyPr spcFirstLastPara="1" wrap="square" lIns="91425" tIns="91425" rIns="91425" bIns="91425" anchor="ctr" anchorCtr="0">
            <a:noAutofit/>
          </a:bodyPr>
          <a:lstStyle/>
          <a:p>
            <a:pPr marL="457200" lvl="1" indent="-298450" algn="l" rtl="0">
              <a:lnSpc>
                <a:spcPct val="150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The three most popular station</a:t>
            </a:r>
            <a:r>
              <a:rPr lang="zh-CN" altLang="en-US" sz="1100">
                <a:latin typeface="Times New Roman"/>
                <a:ea typeface="Times New Roman"/>
                <a:cs typeface="Times New Roman"/>
                <a:sym typeface="Times New Roman"/>
              </a:rPr>
              <a:t>（</a:t>
            </a:r>
            <a:r>
              <a:rPr lang="en-US" altLang="zh-CN" sz="1100">
                <a:latin typeface="Times New Roman"/>
                <a:ea typeface="Times New Roman"/>
                <a:cs typeface="Times New Roman"/>
                <a:sym typeface="Times New Roman"/>
              </a:rPr>
              <a:t>almost In every year/quarter</a:t>
            </a:r>
            <a:r>
              <a:rPr lang="zh-CN" altLang="en-US" sz="1100">
                <a:latin typeface="Times New Roman"/>
                <a:ea typeface="Times New Roman"/>
                <a:cs typeface="Times New Roman"/>
                <a:sym typeface="Times New Roman"/>
              </a:rPr>
              <a:t>）</a:t>
            </a:r>
            <a:r>
              <a:rPr lang="en-US" sz="1100">
                <a:latin typeface="Times New Roman"/>
                <a:ea typeface="Times New Roman"/>
                <a:cs typeface="Times New Roman"/>
                <a:sym typeface="Times New Roman"/>
              </a:rPr>
              <a:t> are </a:t>
            </a:r>
            <a:r>
              <a:rPr lang="en-US" sz="1100">
                <a:solidFill>
                  <a:schemeClr val="bg1"/>
                </a:solidFill>
                <a:highlight>
                  <a:srgbClr val="800000"/>
                </a:highlight>
                <a:latin typeface="Times New Roman"/>
                <a:ea typeface="Times New Roman"/>
                <a:cs typeface="Times New Roman"/>
                <a:sym typeface="Times New Roman"/>
              </a:rPr>
              <a:t>4210</a:t>
            </a:r>
            <a:r>
              <a:rPr lang="en-US" sz="1100">
                <a:latin typeface="Times New Roman"/>
                <a:ea typeface="Times New Roman"/>
                <a:cs typeface="Times New Roman"/>
                <a:sym typeface="Times New Roman"/>
              </a:rPr>
              <a:t>, </a:t>
            </a:r>
            <a:r>
              <a:rPr lang="en-US" sz="1100">
                <a:solidFill>
                  <a:schemeClr val="bg1"/>
                </a:solidFill>
                <a:highlight>
                  <a:srgbClr val="800000"/>
                </a:highlight>
                <a:latin typeface="Times New Roman"/>
                <a:ea typeface="Times New Roman"/>
                <a:cs typeface="Times New Roman"/>
                <a:sym typeface="Times New Roman"/>
              </a:rPr>
              <a:t>4214</a:t>
            </a:r>
            <a:r>
              <a:rPr lang="en-US" sz="1100">
                <a:latin typeface="Times New Roman"/>
                <a:ea typeface="Times New Roman"/>
                <a:cs typeface="Times New Roman"/>
                <a:sym typeface="Times New Roman"/>
              </a:rPr>
              <a:t> and </a:t>
            </a:r>
            <a:r>
              <a:rPr lang="en-US" sz="1100">
                <a:solidFill>
                  <a:schemeClr val="bg1"/>
                </a:solidFill>
                <a:highlight>
                  <a:srgbClr val="800000"/>
                </a:highlight>
                <a:latin typeface="Times New Roman"/>
                <a:ea typeface="Times New Roman"/>
                <a:cs typeface="Times New Roman"/>
                <a:sym typeface="Times New Roman"/>
              </a:rPr>
              <a:t>4215</a:t>
            </a:r>
            <a:r>
              <a:rPr lang="en-US" sz="1100">
                <a:latin typeface="Times New Roman"/>
                <a:ea typeface="Times New Roman"/>
                <a:cs typeface="Times New Roman"/>
                <a:sym typeface="Times New Roman"/>
              </a:rPr>
              <a:t>, all located at the same beach attraction.</a:t>
            </a:r>
          </a:p>
          <a:p>
            <a:pPr marL="457200" lvl="1" indent="-298450" algn="l" rtl="0">
              <a:lnSpc>
                <a:spcPct val="150000"/>
              </a:lnSpc>
              <a:spcBef>
                <a:spcPts val="0"/>
              </a:spcBef>
              <a:spcAft>
                <a:spcPts val="0"/>
              </a:spcAft>
              <a:buSzPts val="1100"/>
              <a:buFont typeface="Times New Roman"/>
              <a:buChar char="○"/>
            </a:pPr>
            <a:endParaRPr sz="1100">
              <a:latin typeface="Times New Roman"/>
              <a:ea typeface="Times New Roman"/>
              <a:cs typeface="Times New Roman"/>
              <a:sym typeface="Times New Roman"/>
            </a:endParaRPr>
          </a:p>
          <a:p>
            <a:pPr marL="457200" lvl="1" indent="-298450" algn="l" rtl="0">
              <a:lnSpc>
                <a:spcPct val="150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4543 is also located in a </a:t>
            </a:r>
            <a:r>
              <a:rPr lang="en-US" sz="1100">
                <a:solidFill>
                  <a:schemeClr val="bg1"/>
                </a:solidFill>
                <a:highlight>
                  <a:srgbClr val="800000"/>
                </a:highlight>
                <a:latin typeface="Times New Roman"/>
                <a:ea typeface="Times New Roman"/>
                <a:cs typeface="Times New Roman"/>
                <a:sym typeface="Times New Roman"/>
              </a:rPr>
              <a:t>beach attraction</a:t>
            </a:r>
            <a:r>
              <a:rPr lang="en-US" sz="1100">
                <a:latin typeface="Times New Roman"/>
                <a:ea typeface="Times New Roman"/>
                <a:cs typeface="Times New Roman"/>
                <a:sym typeface="Times New Roman"/>
              </a:rPr>
              <a:t>. In FY22, because of the popularity of </a:t>
            </a:r>
            <a:r>
              <a:rPr lang="en-US" altLang="zh-CN" sz="1100">
                <a:latin typeface="Times New Roman"/>
                <a:ea typeface="Times New Roman"/>
                <a:cs typeface="Times New Roman"/>
                <a:sym typeface="Times New Roman"/>
              </a:rPr>
              <a:t>beach attraction </a:t>
            </a:r>
            <a:r>
              <a:rPr lang="en-US" sz="1100">
                <a:latin typeface="Times New Roman"/>
                <a:ea typeface="Times New Roman"/>
                <a:cs typeface="Times New Roman"/>
                <a:sym typeface="Times New Roman"/>
              </a:rPr>
              <a:t>April1 to October 9, 4543 increased in Q3 and Q4.</a:t>
            </a:r>
          </a:p>
          <a:p>
            <a:pPr marL="457200" lvl="1" indent="-298450" algn="l" rtl="0">
              <a:lnSpc>
                <a:spcPct val="150000"/>
              </a:lnSpc>
              <a:spcBef>
                <a:spcPts val="0"/>
              </a:spcBef>
              <a:spcAft>
                <a:spcPts val="0"/>
              </a:spcAft>
              <a:buSzPts val="1100"/>
              <a:buFont typeface="Times New Roman"/>
              <a:buChar char="○"/>
            </a:pPr>
            <a:endParaRPr lang="en-US" sz="1100">
              <a:latin typeface="Times New Roman"/>
              <a:ea typeface="Times New Roman"/>
              <a:cs typeface="Times New Roman"/>
              <a:sym typeface="Times New Roman"/>
            </a:endParaRPr>
          </a:p>
          <a:p>
            <a:pPr marL="457200" lvl="1" indent="-298450" algn="l" rtl="0">
              <a:lnSpc>
                <a:spcPct val="150000"/>
              </a:lnSpc>
              <a:spcBef>
                <a:spcPts val="0"/>
              </a:spcBef>
              <a:spcAft>
                <a:spcPts val="0"/>
              </a:spcAft>
              <a:buSzPts val="1100"/>
              <a:buFont typeface="Times New Roman"/>
              <a:buChar char="○"/>
            </a:pPr>
            <a:r>
              <a:rPr lang="en-US" sz="1100">
                <a:latin typeface="Times New Roman"/>
                <a:ea typeface="Times New Roman"/>
                <a:cs typeface="Times New Roman"/>
                <a:sym typeface="Times New Roman"/>
              </a:rPr>
              <a:t> In FY 2023, we found that the demand for 3005 </a:t>
            </a:r>
            <a:r>
              <a:rPr lang="en-US" sz="1100">
                <a:highlight>
                  <a:srgbClr val="00FF00"/>
                </a:highlight>
                <a:latin typeface="Times New Roman"/>
                <a:ea typeface="Times New Roman"/>
                <a:cs typeface="Times New Roman"/>
                <a:sym typeface="Times New Roman"/>
              </a:rPr>
              <a:t>decreased</a:t>
            </a:r>
            <a:r>
              <a:rPr lang="en-US" sz="1100">
                <a:latin typeface="Times New Roman"/>
                <a:ea typeface="Times New Roman"/>
                <a:cs typeface="Times New Roman"/>
                <a:sym typeface="Times New Roman"/>
              </a:rPr>
              <a:t> gradually with the change of quarter, and 3005 was located near the large subway transfer station.</a:t>
            </a:r>
          </a:p>
          <a:p>
            <a:pPr marL="457200" lvl="1" indent="-298450" algn="l" rtl="0">
              <a:lnSpc>
                <a:spcPct val="150000"/>
              </a:lnSpc>
              <a:spcBef>
                <a:spcPts val="0"/>
              </a:spcBef>
              <a:spcAft>
                <a:spcPts val="0"/>
              </a:spcAft>
              <a:buSzPts val="1100"/>
              <a:buFont typeface="Times New Roman"/>
              <a:buChar char="○"/>
            </a:pPr>
            <a:endParaRPr lang="en-US" sz="1100">
              <a:latin typeface="Times New Roman"/>
              <a:ea typeface="Times New Roman"/>
              <a:cs typeface="Times New Roman"/>
              <a:sym typeface="Times New Roman"/>
            </a:endParaRPr>
          </a:p>
          <a:p>
            <a:pPr marL="457200" lvl="1" indent="-298450" algn="l" rtl="0">
              <a:lnSpc>
                <a:spcPct val="150000"/>
              </a:lnSpc>
              <a:spcBef>
                <a:spcPts val="0"/>
              </a:spcBef>
              <a:spcAft>
                <a:spcPts val="0"/>
              </a:spcAft>
              <a:buSzPts val="1100"/>
              <a:buFont typeface="Times New Roman"/>
              <a:buChar char="○"/>
            </a:pPr>
            <a:endParaRPr lang="en-US" sz="1100">
              <a:latin typeface="Times New Roman"/>
              <a:ea typeface="Times New Roman"/>
              <a:cs typeface="Times New Roman"/>
              <a:sym typeface="Times New Roman"/>
            </a:endParaRPr>
          </a:p>
          <a:p>
            <a:pPr marL="457200" lvl="1" indent="-298450" algn="l" rtl="0">
              <a:lnSpc>
                <a:spcPct val="150000"/>
              </a:lnSpc>
              <a:spcBef>
                <a:spcPts val="0"/>
              </a:spcBef>
              <a:spcAft>
                <a:spcPts val="0"/>
              </a:spcAft>
              <a:buSzPts val="1100"/>
              <a:buFont typeface="Times New Roman"/>
              <a:buChar char="○"/>
            </a:pPr>
            <a:endParaRPr sz="1100">
              <a:latin typeface="Times New Roman"/>
              <a:ea typeface="Times New Roman"/>
              <a:cs typeface="Times New Roman"/>
              <a:sym typeface="Times New Roman"/>
            </a:endParaRPr>
          </a:p>
        </p:txBody>
      </p:sp>
      <p:pic>
        <p:nvPicPr>
          <p:cNvPr id="4" name="图片 3">
            <a:extLst>
              <a:ext uri="{FF2B5EF4-FFF2-40B4-BE49-F238E27FC236}">
                <a16:creationId xmlns:a16="http://schemas.microsoft.com/office/drawing/2014/main" id="{EA694D3B-DBC9-C2D6-6BD7-031D73964ECD}"/>
              </a:ext>
            </a:extLst>
          </p:cNvPr>
          <p:cNvPicPr>
            <a:picLocks noChangeAspect="1"/>
          </p:cNvPicPr>
          <p:nvPr/>
        </p:nvPicPr>
        <p:blipFill>
          <a:blip r:embed="rId4"/>
          <a:stretch>
            <a:fillRect/>
          </a:stretch>
        </p:blipFill>
        <p:spPr>
          <a:xfrm>
            <a:off x="365304" y="931691"/>
            <a:ext cx="2619484" cy="1096231"/>
          </a:xfrm>
          <a:prstGeom prst="rect">
            <a:avLst/>
          </a:prstGeom>
        </p:spPr>
      </p:pic>
      <p:pic>
        <p:nvPicPr>
          <p:cNvPr id="6" name="图片 5">
            <a:extLst>
              <a:ext uri="{FF2B5EF4-FFF2-40B4-BE49-F238E27FC236}">
                <a16:creationId xmlns:a16="http://schemas.microsoft.com/office/drawing/2014/main" id="{A5BC605A-20E4-1943-DBC6-C53ECFD5FC24}"/>
              </a:ext>
            </a:extLst>
          </p:cNvPr>
          <p:cNvPicPr>
            <a:picLocks noChangeAspect="1"/>
          </p:cNvPicPr>
          <p:nvPr/>
        </p:nvPicPr>
        <p:blipFill>
          <a:blip r:embed="rId5"/>
          <a:stretch>
            <a:fillRect/>
          </a:stretch>
        </p:blipFill>
        <p:spPr>
          <a:xfrm>
            <a:off x="3121396" y="847175"/>
            <a:ext cx="2560972" cy="1160439"/>
          </a:xfrm>
          <a:prstGeom prst="rect">
            <a:avLst/>
          </a:prstGeom>
        </p:spPr>
      </p:pic>
      <p:pic>
        <p:nvPicPr>
          <p:cNvPr id="10" name="图片 9">
            <a:extLst>
              <a:ext uri="{FF2B5EF4-FFF2-40B4-BE49-F238E27FC236}">
                <a16:creationId xmlns:a16="http://schemas.microsoft.com/office/drawing/2014/main" id="{839685FF-2979-C9FE-CF34-280E9B57973C}"/>
              </a:ext>
            </a:extLst>
          </p:cNvPr>
          <p:cNvPicPr>
            <a:picLocks noChangeAspect="1"/>
          </p:cNvPicPr>
          <p:nvPr/>
        </p:nvPicPr>
        <p:blipFill>
          <a:blip r:embed="rId6"/>
          <a:stretch>
            <a:fillRect/>
          </a:stretch>
        </p:blipFill>
        <p:spPr>
          <a:xfrm>
            <a:off x="133097" y="2470582"/>
            <a:ext cx="601115" cy="1282867"/>
          </a:xfrm>
          <a:prstGeom prst="rect">
            <a:avLst/>
          </a:prstGeom>
        </p:spPr>
      </p:pic>
      <p:pic>
        <p:nvPicPr>
          <p:cNvPr id="12" name="图片 11">
            <a:extLst>
              <a:ext uri="{FF2B5EF4-FFF2-40B4-BE49-F238E27FC236}">
                <a16:creationId xmlns:a16="http://schemas.microsoft.com/office/drawing/2014/main" id="{F1A65976-7E8C-44C4-8D5B-C9174B87DB41}"/>
              </a:ext>
            </a:extLst>
          </p:cNvPr>
          <p:cNvPicPr>
            <a:picLocks noChangeAspect="1"/>
          </p:cNvPicPr>
          <p:nvPr/>
        </p:nvPicPr>
        <p:blipFill>
          <a:blip r:embed="rId7"/>
          <a:stretch>
            <a:fillRect/>
          </a:stretch>
        </p:blipFill>
        <p:spPr>
          <a:xfrm>
            <a:off x="1251790" y="2443327"/>
            <a:ext cx="621858" cy="1337376"/>
          </a:xfrm>
          <a:prstGeom prst="rect">
            <a:avLst/>
          </a:prstGeom>
        </p:spPr>
      </p:pic>
      <p:pic>
        <p:nvPicPr>
          <p:cNvPr id="14" name="图片 13">
            <a:extLst>
              <a:ext uri="{FF2B5EF4-FFF2-40B4-BE49-F238E27FC236}">
                <a16:creationId xmlns:a16="http://schemas.microsoft.com/office/drawing/2014/main" id="{09B5C0D3-3A14-05ED-B29F-B30EEC2A6AAF}"/>
              </a:ext>
            </a:extLst>
          </p:cNvPr>
          <p:cNvPicPr>
            <a:picLocks noChangeAspect="1"/>
          </p:cNvPicPr>
          <p:nvPr/>
        </p:nvPicPr>
        <p:blipFill>
          <a:blip r:embed="rId8"/>
          <a:stretch>
            <a:fillRect/>
          </a:stretch>
        </p:blipFill>
        <p:spPr>
          <a:xfrm>
            <a:off x="1890092" y="2470582"/>
            <a:ext cx="601115" cy="1313550"/>
          </a:xfrm>
          <a:prstGeom prst="rect">
            <a:avLst/>
          </a:prstGeom>
        </p:spPr>
      </p:pic>
      <p:pic>
        <p:nvPicPr>
          <p:cNvPr id="16" name="图片 15">
            <a:extLst>
              <a:ext uri="{FF2B5EF4-FFF2-40B4-BE49-F238E27FC236}">
                <a16:creationId xmlns:a16="http://schemas.microsoft.com/office/drawing/2014/main" id="{78BFBB23-4556-A06D-EE9B-09EBF3DE2229}"/>
              </a:ext>
            </a:extLst>
          </p:cNvPr>
          <p:cNvPicPr>
            <a:picLocks noChangeAspect="1"/>
          </p:cNvPicPr>
          <p:nvPr/>
        </p:nvPicPr>
        <p:blipFill>
          <a:blip r:embed="rId9"/>
          <a:stretch>
            <a:fillRect/>
          </a:stretch>
        </p:blipFill>
        <p:spPr>
          <a:xfrm>
            <a:off x="688778" y="2424941"/>
            <a:ext cx="601115" cy="1344996"/>
          </a:xfrm>
          <a:prstGeom prst="rect">
            <a:avLst/>
          </a:prstGeom>
        </p:spPr>
      </p:pic>
      <p:sp>
        <p:nvSpPr>
          <p:cNvPr id="17" name="文本框 16">
            <a:extLst>
              <a:ext uri="{FF2B5EF4-FFF2-40B4-BE49-F238E27FC236}">
                <a16:creationId xmlns:a16="http://schemas.microsoft.com/office/drawing/2014/main" id="{2C0E65D1-C4BC-BC74-64CB-7BD11A73117D}"/>
              </a:ext>
            </a:extLst>
          </p:cNvPr>
          <p:cNvSpPr txBox="1"/>
          <p:nvPr/>
        </p:nvSpPr>
        <p:spPr>
          <a:xfrm>
            <a:off x="-508" y="3950368"/>
            <a:ext cx="2906242" cy="446276"/>
          </a:xfrm>
          <a:prstGeom prst="rect">
            <a:avLst/>
          </a:prstGeom>
          <a:noFill/>
        </p:spPr>
        <p:txBody>
          <a:bodyPr wrap="square" rtlCol="0">
            <a:spAutoFit/>
          </a:bodyPr>
          <a:lstStyle/>
          <a:p>
            <a:pPr algn="ctr"/>
            <a:r>
              <a:rPr lang="en-US" altLang="zh-CN"/>
              <a:t>FY22 Quarter variation</a:t>
            </a:r>
          </a:p>
          <a:p>
            <a:r>
              <a:rPr lang="en-US" altLang="zh-CN" sz="900"/>
              <a:t>(no difference between Start station and End station) </a:t>
            </a:r>
            <a:endParaRPr lang="zh-CN" altLang="en-US" sz="900"/>
          </a:p>
        </p:txBody>
      </p:sp>
      <p:pic>
        <p:nvPicPr>
          <p:cNvPr id="21" name="图片 20">
            <a:extLst>
              <a:ext uri="{FF2B5EF4-FFF2-40B4-BE49-F238E27FC236}">
                <a16:creationId xmlns:a16="http://schemas.microsoft.com/office/drawing/2014/main" id="{B1BA0928-A0C0-C8C8-4DDE-EF374DAC8C34}"/>
              </a:ext>
            </a:extLst>
          </p:cNvPr>
          <p:cNvPicPr>
            <a:picLocks noChangeAspect="1"/>
          </p:cNvPicPr>
          <p:nvPr/>
        </p:nvPicPr>
        <p:blipFill>
          <a:blip r:embed="rId10"/>
          <a:stretch>
            <a:fillRect/>
          </a:stretch>
        </p:blipFill>
        <p:spPr>
          <a:xfrm>
            <a:off x="3151507" y="2473615"/>
            <a:ext cx="613413" cy="1313550"/>
          </a:xfrm>
          <a:prstGeom prst="rect">
            <a:avLst/>
          </a:prstGeom>
        </p:spPr>
      </p:pic>
      <p:pic>
        <p:nvPicPr>
          <p:cNvPr id="23" name="图片 22">
            <a:extLst>
              <a:ext uri="{FF2B5EF4-FFF2-40B4-BE49-F238E27FC236}">
                <a16:creationId xmlns:a16="http://schemas.microsoft.com/office/drawing/2014/main" id="{AB3E08F3-D540-D1CB-433D-2010CD5BDB49}"/>
              </a:ext>
            </a:extLst>
          </p:cNvPr>
          <p:cNvPicPr>
            <a:picLocks noChangeAspect="1"/>
          </p:cNvPicPr>
          <p:nvPr/>
        </p:nvPicPr>
        <p:blipFill>
          <a:blip r:embed="rId11"/>
          <a:stretch>
            <a:fillRect/>
          </a:stretch>
        </p:blipFill>
        <p:spPr>
          <a:xfrm>
            <a:off x="3746778" y="2473615"/>
            <a:ext cx="601115" cy="1292715"/>
          </a:xfrm>
          <a:prstGeom prst="rect">
            <a:avLst/>
          </a:prstGeom>
        </p:spPr>
      </p:pic>
      <p:pic>
        <p:nvPicPr>
          <p:cNvPr id="27" name="图片 26">
            <a:extLst>
              <a:ext uri="{FF2B5EF4-FFF2-40B4-BE49-F238E27FC236}">
                <a16:creationId xmlns:a16="http://schemas.microsoft.com/office/drawing/2014/main" id="{06DBBD1B-632F-F21D-4B5E-637DD5CCBD86}"/>
              </a:ext>
            </a:extLst>
          </p:cNvPr>
          <p:cNvPicPr>
            <a:picLocks noChangeAspect="1"/>
          </p:cNvPicPr>
          <p:nvPr/>
        </p:nvPicPr>
        <p:blipFill>
          <a:blip r:embed="rId12"/>
          <a:stretch>
            <a:fillRect/>
          </a:stretch>
        </p:blipFill>
        <p:spPr>
          <a:xfrm>
            <a:off x="4310571" y="2483351"/>
            <a:ext cx="601116" cy="1261869"/>
          </a:xfrm>
          <a:prstGeom prst="rect">
            <a:avLst/>
          </a:prstGeom>
        </p:spPr>
      </p:pic>
      <p:pic>
        <p:nvPicPr>
          <p:cNvPr id="29" name="图片 28">
            <a:extLst>
              <a:ext uri="{FF2B5EF4-FFF2-40B4-BE49-F238E27FC236}">
                <a16:creationId xmlns:a16="http://schemas.microsoft.com/office/drawing/2014/main" id="{8881B6A5-34BB-5765-4110-1CDAB4FE3DA9}"/>
              </a:ext>
            </a:extLst>
          </p:cNvPr>
          <p:cNvPicPr>
            <a:picLocks noChangeAspect="1"/>
          </p:cNvPicPr>
          <p:nvPr/>
        </p:nvPicPr>
        <p:blipFill>
          <a:blip r:embed="rId13"/>
          <a:stretch>
            <a:fillRect/>
          </a:stretch>
        </p:blipFill>
        <p:spPr>
          <a:xfrm>
            <a:off x="4920800" y="2470582"/>
            <a:ext cx="648006" cy="1253714"/>
          </a:xfrm>
          <a:prstGeom prst="rect">
            <a:avLst/>
          </a:prstGeom>
        </p:spPr>
      </p:pic>
      <p:sp>
        <p:nvSpPr>
          <p:cNvPr id="71" name="椭圆 70">
            <a:extLst>
              <a:ext uri="{FF2B5EF4-FFF2-40B4-BE49-F238E27FC236}">
                <a16:creationId xmlns:a16="http://schemas.microsoft.com/office/drawing/2014/main" id="{B82F050F-E81C-F23B-F661-A2CAAAFE87AB}"/>
              </a:ext>
            </a:extLst>
          </p:cNvPr>
          <p:cNvSpPr/>
          <p:nvPr/>
        </p:nvSpPr>
        <p:spPr>
          <a:xfrm>
            <a:off x="1246190" y="1051560"/>
            <a:ext cx="525968" cy="5864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0BB56C01-B7F3-E953-C492-11F711118DA2}"/>
              </a:ext>
            </a:extLst>
          </p:cNvPr>
          <p:cNvSpPr/>
          <p:nvPr/>
        </p:nvSpPr>
        <p:spPr>
          <a:xfrm>
            <a:off x="4011463" y="985292"/>
            <a:ext cx="482237" cy="65270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73493487-1750-B96A-4D84-415DB9EEB050}"/>
              </a:ext>
            </a:extLst>
          </p:cNvPr>
          <p:cNvSpPr txBox="1"/>
          <p:nvPr/>
        </p:nvSpPr>
        <p:spPr>
          <a:xfrm>
            <a:off x="2984029" y="3953233"/>
            <a:ext cx="2999539" cy="307777"/>
          </a:xfrm>
          <a:prstGeom prst="rect">
            <a:avLst/>
          </a:prstGeom>
          <a:noFill/>
        </p:spPr>
        <p:txBody>
          <a:bodyPr wrap="none" rtlCol="0">
            <a:spAutoFit/>
          </a:bodyPr>
          <a:lstStyle/>
          <a:p>
            <a:r>
              <a:rPr lang="en-US" altLang="zh-CN"/>
              <a:t>FY23 Start station Quarter variation</a:t>
            </a:r>
            <a:endParaRPr lang="zh-CN" altLang="en-US"/>
          </a:p>
        </p:txBody>
      </p:sp>
      <p:sp>
        <p:nvSpPr>
          <p:cNvPr id="3" name="Google Shape;96;p14">
            <a:extLst>
              <a:ext uri="{FF2B5EF4-FFF2-40B4-BE49-F238E27FC236}">
                <a16:creationId xmlns:a16="http://schemas.microsoft.com/office/drawing/2014/main" id="{AF601E69-4B9D-6A91-F13D-F29727EA3F00}"/>
              </a:ext>
            </a:extLst>
          </p:cNvPr>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a:latin typeface="Times New Roman"/>
                <a:cs typeface="Times New Roman"/>
                <a:sym typeface="Times New Roman"/>
              </a:rPr>
              <a:t>This slide was written and presented by Yifan Luo (z5434256)</a:t>
            </a:r>
            <a:endParaRPr lang="en-US"/>
          </a:p>
        </p:txBody>
      </p:sp>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30067" y="4715399"/>
            <a:ext cx="1107583" cy="623015"/>
          </a:xfrm>
          <a:prstGeom prst="rect">
            <a:avLst/>
          </a:prstGeom>
        </p:spPr>
      </p:pic>
      <p:sp>
        <p:nvSpPr>
          <p:cNvPr id="22" name="TextBox 21"/>
          <p:cNvSpPr txBox="1"/>
          <p:nvPr/>
        </p:nvSpPr>
        <p:spPr>
          <a:xfrm>
            <a:off x="8026616" y="4668510"/>
            <a:ext cx="1107583" cy="307777"/>
          </a:xfrm>
          <a:prstGeom prst="rect">
            <a:avLst/>
          </a:prstGeom>
          <a:noFill/>
        </p:spPr>
        <p:txBody>
          <a:bodyPr wrap="square" rtlCol="0">
            <a:spAutoFit/>
          </a:bodyPr>
          <a:lstStyle/>
          <a:p>
            <a:pPr algn="ctr"/>
            <a:r>
              <a:rPr lang="en-US" dirty="0"/>
              <a:t>6</a:t>
            </a:r>
          </a:p>
        </p:txBody>
      </p:sp>
    </p:spTree>
    <p:extLst>
      <p:ext uri="{BB962C8B-B14F-4D97-AF65-F5344CB8AC3E}">
        <p14:creationId xmlns:p14="http://schemas.microsoft.com/office/powerpoint/2010/main" val="13200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50800"/>
            <a:ext cx="8686800" cy="355600"/>
          </a:xfrm>
          <a:prstGeom prst="rect">
            <a:avLst/>
          </a:prstGeom>
        </p:spPr>
        <p:txBody>
          <a:bodyPr spcFirstLastPara="1" wrap="square" lIns="91425" tIns="91425" rIns="91425" bIns="91425" anchor="ctr" anchorCtr="0">
            <a:noAutofit/>
          </a:bodyPr>
          <a:lstStyle/>
          <a:p>
            <a:pPr algn="ctr"/>
            <a:r>
              <a:rPr lang="en" sz="2400">
                <a:latin typeface="Times New Roman"/>
                <a:ea typeface="Times New Roman"/>
                <a:cs typeface="Times New Roman"/>
                <a:sym typeface="Times New Roman"/>
              </a:rPr>
              <a:t>Station Characteristics – Stations (Yifan Luo)</a:t>
            </a:r>
            <a:endParaRPr sz="2400" b="1">
              <a:latin typeface="Times New Roman"/>
              <a:ea typeface="Times New Roman"/>
              <a:cs typeface="Times New Roman"/>
              <a:sym typeface="Times New Roman"/>
            </a:endParaRPr>
          </a:p>
        </p:txBody>
      </p:sp>
      <p:pic>
        <p:nvPicPr>
          <p:cNvPr id="9" name="图片 8">
            <a:extLst>
              <a:ext uri="{FF2B5EF4-FFF2-40B4-BE49-F238E27FC236}">
                <a16:creationId xmlns:a16="http://schemas.microsoft.com/office/drawing/2014/main" id="{3E012628-5EE8-DA76-4A90-E2C5A42DD0AA}"/>
              </a:ext>
            </a:extLst>
          </p:cNvPr>
          <p:cNvPicPr>
            <a:picLocks noChangeAspect="1"/>
          </p:cNvPicPr>
          <p:nvPr/>
        </p:nvPicPr>
        <p:blipFill>
          <a:blip r:embed="rId4"/>
          <a:stretch>
            <a:fillRect/>
          </a:stretch>
        </p:blipFill>
        <p:spPr>
          <a:xfrm>
            <a:off x="1" y="457200"/>
            <a:ext cx="3157136" cy="2369820"/>
          </a:xfrm>
          <a:prstGeom prst="rect">
            <a:avLst/>
          </a:prstGeom>
        </p:spPr>
      </p:pic>
      <p:pic>
        <p:nvPicPr>
          <p:cNvPr id="13" name="图片 12">
            <a:extLst>
              <a:ext uri="{FF2B5EF4-FFF2-40B4-BE49-F238E27FC236}">
                <a16:creationId xmlns:a16="http://schemas.microsoft.com/office/drawing/2014/main" id="{3D726BD0-80ED-7C00-1DF5-D00A88EC6A4B}"/>
              </a:ext>
            </a:extLst>
          </p:cNvPr>
          <p:cNvPicPr>
            <a:picLocks noChangeAspect="1"/>
          </p:cNvPicPr>
          <p:nvPr/>
        </p:nvPicPr>
        <p:blipFill>
          <a:blip r:embed="rId5"/>
          <a:stretch>
            <a:fillRect/>
          </a:stretch>
        </p:blipFill>
        <p:spPr>
          <a:xfrm>
            <a:off x="3157137" y="480900"/>
            <a:ext cx="3119434" cy="2445180"/>
          </a:xfrm>
          <a:prstGeom prst="rect">
            <a:avLst/>
          </a:prstGeom>
        </p:spPr>
      </p:pic>
      <p:pic>
        <p:nvPicPr>
          <p:cNvPr id="18" name="图片 17">
            <a:extLst>
              <a:ext uri="{FF2B5EF4-FFF2-40B4-BE49-F238E27FC236}">
                <a16:creationId xmlns:a16="http://schemas.microsoft.com/office/drawing/2014/main" id="{A75FDACA-980B-1B98-0607-B0F17BA26F19}"/>
              </a:ext>
            </a:extLst>
          </p:cNvPr>
          <p:cNvPicPr>
            <a:picLocks noChangeAspect="1"/>
          </p:cNvPicPr>
          <p:nvPr/>
        </p:nvPicPr>
        <p:blipFill>
          <a:blip r:embed="rId6"/>
          <a:stretch>
            <a:fillRect/>
          </a:stretch>
        </p:blipFill>
        <p:spPr>
          <a:xfrm>
            <a:off x="228600" y="2877120"/>
            <a:ext cx="4636787" cy="2223524"/>
          </a:xfrm>
          <a:prstGeom prst="rect">
            <a:avLst/>
          </a:prstGeom>
        </p:spPr>
      </p:pic>
      <p:sp>
        <p:nvSpPr>
          <p:cNvPr id="19" name="文本框 18">
            <a:extLst>
              <a:ext uri="{FF2B5EF4-FFF2-40B4-BE49-F238E27FC236}">
                <a16:creationId xmlns:a16="http://schemas.microsoft.com/office/drawing/2014/main" id="{A229527C-E632-C858-D860-F3E40FF30391}"/>
              </a:ext>
            </a:extLst>
          </p:cNvPr>
          <p:cNvSpPr txBox="1"/>
          <p:nvPr/>
        </p:nvSpPr>
        <p:spPr>
          <a:xfrm>
            <a:off x="191729" y="556523"/>
            <a:ext cx="1588897" cy="307777"/>
          </a:xfrm>
          <a:prstGeom prst="rect">
            <a:avLst/>
          </a:prstGeom>
          <a:noFill/>
        </p:spPr>
        <p:txBody>
          <a:bodyPr wrap="none" rtlCol="0">
            <a:spAutoFit/>
          </a:bodyPr>
          <a:lstStyle/>
          <a:p>
            <a:r>
              <a:rPr lang="en-US" altLang="zh-CN"/>
              <a:t>FY22 STA station</a:t>
            </a:r>
            <a:endParaRPr lang="zh-CN" altLang="en-US"/>
          </a:p>
        </p:txBody>
      </p:sp>
      <p:sp>
        <p:nvSpPr>
          <p:cNvPr id="20" name="文本框 19">
            <a:extLst>
              <a:ext uri="{FF2B5EF4-FFF2-40B4-BE49-F238E27FC236}">
                <a16:creationId xmlns:a16="http://schemas.microsoft.com/office/drawing/2014/main" id="{03201CF3-4003-EDEE-0428-9375AA4F8DC8}"/>
              </a:ext>
            </a:extLst>
          </p:cNvPr>
          <p:cNvSpPr txBox="1"/>
          <p:nvPr/>
        </p:nvSpPr>
        <p:spPr>
          <a:xfrm>
            <a:off x="3556251" y="702556"/>
            <a:ext cx="1390775" cy="523220"/>
          </a:xfrm>
          <a:prstGeom prst="rect">
            <a:avLst/>
          </a:prstGeom>
          <a:noFill/>
        </p:spPr>
        <p:txBody>
          <a:bodyPr wrap="square" rtlCol="0">
            <a:spAutoFit/>
          </a:bodyPr>
          <a:lstStyle/>
          <a:p>
            <a:r>
              <a:rPr lang="en-US" altLang="zh-CN"/>
              <a:t>FY22 Christmas</a:t>
            </a:r>
            <a:endParaRPr lang="zh-CN" altLang="en-US"/>
          </a:p>
        </p:txBody>
      </p:sp>
      <p:sp>
        <p:nvSpPr>
          <p:cNvPr id="22" name="文本框 21">
            <a:extLst>
              <a:ext uri="{FF2B5EF4-FFF2-40B4-BE49-F238E27FC236}">
                <a16:creationId xmlns:a16="http://schemas.microsoft.com/office/drawing/2014/main" id="{53D7A715-CF3E-960E-E49A-F805059E5287}"/>
              </a:ext>
            </a:extLst>
          </p:cNvPr>
          <p:cNvSpPr txBox="1"/>
          <p:nvPr/>
        </p:nvSpPr>
        <p:spPr>
          <a:xfrm>
            <a:off x="1087206" y="3124200"/>
            <a:ext cx="1386840" cy="523220"/>
          </a:xfrm>
          <a:prstGeom prst="rect">
            <a:avLst/>
          </a:prstGeom>
          <a:noFill/>
        </p:spPr>
        <p:txBody>
          <a:bodyPr wrap="square" rtlCol="0">
            <a:spAutoFit/>
          </a:bodyPr>
          <a:lstStyle/>
          <a:p>
            <a:r>
              <a:rPr lang="en-US" altLang="zh-CN"/>
              <a:t>FY22</a:t>
            </a:r>
          </a:p>
          <a:p>
            <a:r>
              <a:rPr lang="en-US" altLang="zh-CN"/>
              <a:t>Normal Day</a:t>
            </a:r>
            <a:endParaRPr lang="zh-CN" altLang="en-US"/>
          </a:p>
        </p:txBody>
      </p:sp>
      <p:sp>
        <p:nvSpPr>
          <p:cNvPr id="24" name="文本框 23">
            <a:extLst>
              <a:ext uri="{FF2B5EF4-FFF2-40B4-BE49-F238E27FC236}">
                <a16:creationId xmlns:a16="http://schemas.microsoft.com/office/drawing/2014/main" id="{9AAD254B-D15D-C156-37AC-317C44A7FCFA}"/>
              </a:ext>
            </a:extLst>
          </p:cNvPr>
          <p:cNvSpPr txBox="1"/>
          <p:nvPr/>
        </p:nvSpPr>
        <p:spPr>
          <a:xfrm>
            <a:off x="6179709" y="1069563"/>
            <a:ext cx="3082216" cy="4278094"/>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a:t>No matter every year or every quarter, the peak period is concentrated at </a:t>
            </a:r>
            <a:r>
              <a:rPr lang="en-US" altLang="zh-CN" sz="1600" dirty="0">
                <a:solidFill>
                  <a:schemeClr val="bg1"/>
                </a:solidFill>
                <a:highlight>
                  <a:srgbClr val="000000"/>
                </a:highlight>
              </a:rPr>
              <a:t>noon </a:t>
            </a:r>
            <a:r>
              <a:rPr lang="en-US" altLang="zh-CN" sz="1600" dirty="0">
                <a:solidFill>
                  <a:schemeClr val="bg2"/>
                </a:solidFill>
              </a:rPr>
              <a:t>and</a:t>
            </a:r>
            <a:r>
              <a:rPr lang="en-US" altLang="zh-CN" sz="1600" dirty="0">
                <a:solidFill>
                  <a:schemeClr val="bg1"/>
                </a:solidFill>
                <a:highlight>
                  <a:srgbClr val="000000"/>
                </a:highlight>
              </a:rPr>
              <a:t> </a:t>
            </a:r>
            <a:r>
              <a:rPr lang="en-US" altLang="zh-CN" sz="1600">
                <a:solidFill>
                  <a:schemeClr val="bg1"/>
                </a:solidFill>
                <a:highlight>
                  <a:srgbClr val="000000"/>
                </a:highlight>
              </a:rPr>
              <a:t>afternoon.</a:t>
            </a:r>
            <a:endParaRPr lang="en-US" altLang="zh-CN" sz="1600" dirty="0">
              <a:solidFill>
                <a:schemeClr val="bg1"/>
              </a:solidFill>
              <a:highlight>
                <a:srgbClr val="000000"/>
              </a:highlight>
            </a:endParaRPr>
          </a:p>
          <a:p>
            <a:pPr marL="285750" indent="-285750">
              <a:buFont typeface="Wingdings" panose="05000000000000000000" pitchFamily="2" charset="2"/>
              <a:buChar char="l"/>
            </a:pPr>
            <a:endParaRPr lang="en-US" altLang="zh-CN" sz="1600" kern="0" dirty="0">
              <a:solidFill>
                <a:schemeClr val="bg2"/>
              </a:solidFill>
              <a:effectLst/>
              <a:latin typeface="Times New Roman" panose="02020603050405020304" pitchFamily="18" charset="0"/>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In order to better study TOP3stations, we refined the time and found that the peak hours are concentrated from </a:t>
            </a:r>
            <a:r>
              <a:rPr lang="en-US" altLang="zh-CN" sz="1600" kern="0" dirty="0">
                <a:solidFill>
                  <a:schemeClr val="bg1"/>
                </a:solidFill>
                <a:effectLst/>
                <a:highlight>
                  <a:srgbClr val="000000"/>
                </a:highlight>
                <a:latin typeface="Times New Roman" panose="02020603050405020304" pitchFamily="18" charset="0"/>
                <a:ea typeface="等线" panose="02010600030101010101" pitchFamily="2" charset="-122"/>
                <a:cs typeface="Times New Roman" panose="02020603050405020304" pitchFamily="18" charset="0"/>
              </a:rPr>
              <a:t>1 pm to 3 pm</a:t>
            </a:r>
            <a:r>
              <a:rPr lang="en-US" altLang="zh-CN" sz="16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whether it is normal or holidays. The number of users in the peak period can reach </a:t>
            </a:r>
            <a:r>
              <a:rPr lang="en-US" altLang="zh-CN" sz="1600" kern="0" dirty="0">
                <a:solidFill>
                  <a:schemeClr val="tx1"/>
                </a:solidFill>
                <a:effectLst/>
                <a:highlight>
                  <a:srgbClr val="00FF00"/>
                </a:highlight>
                <a:latin typeface="Times New Roman" panose="02020603050405020304" pitchFamily="18" charset="0"/>
                <a:ea typeface="等线" panose="02010600030101010101" pitchFamily="2" charset="-122"/>
                <a:cs typeface="Times New Roman" panose="02020603050405020304" pitchFamily="18" charset="0"/>
              </a:rPr>
              <a:t>three times </a:t>
            </a:r>
            <a:r>
              <a:rPr lang="en-US" altLang="zh-CN" sz="1600" kern="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as much as usual.</a:t>
            </a:r>
            <a:endParaRPr lang="en-US" altLang="zh-CN" sz="1600" dirty="0">
              <a:solidFill>
                <a:schemeClr val="tx1"/>
              </a:solidFill>
              <a:highlight>
                <a:srgbClr val="000000"/>
              </a:highligh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zh-CN" sz="1600" dirty="0">
              <a:solidFill>
                <a:schemeClr val="bg1"/>
              </a:solidFill>
              <a:highlight>
                <a:srgbClr val="000000"/>
              </a:highlight>
            </a:endParaRPr>
          </a:p>
          <a:p>
            <a:pPr marL="285750" indent="-285750">
              <a:buFont typeface="Wingdings" panose="05000000000000000000" pitchFamily="2" charset="2"/>
              <a:buChar char="l"/>
            </a:pPr>
            <a:endParaRPr lang="en-US" altLang="zh-CN" sz="1600" dirty="0">
              <a:solidFill>
                <a:schemeClr val="bg1"/>
              </a:solidFill>
              <a:highlight>
                <a:srgbClr val="000000"/>
              </a:highlight>
            </a:endParaRPr>
          </a:p>
          <a:p>
            <a:pPr marL="285750" indent="-285750">
              <a:buFont typeface="Wingdings" panose="05000000000000000000" pitchFamily="2" charset="2"/>
              <a:buChar char="l"/>
            </a:pPr>
            <a:endParaRPr lang="zh-CN" altLang="en-US" sz="1600" dirty="0">
              <a:solidFill>
                <a:schemeClr val="bg1"/>
              </a:solidFill>
              <a:highlight>
                <a:srgbClr val="000000"/>
              </a:highlight>
            </a:endParaRPr>
          </a:p>
        </p:txBody>
      </p:sp>
      <p:sp>
        <p:nvSpPr>
          <p:cNvPr id="3" name="Google Shape;96;p14">
            <a:extLst>
              <a:ext uri="{FF2B5EF4-FFF2-40B4-BE49-F238E27FC236}">
                <a16:creationId xmlns:a16="http://schemas.microsoft.com/office/drawing/2014/main" id="{38EDF4B6-388C-E4A6-83AC-3F5F99C126DB}"/>
              </a:ext>
            </a:extLst>
          </p:cNvPr>
          <p:cNvSpPr txBox="1"/>
          <p:nvPr/>
        </p:nvSpPr>
        <p:spPr>
          <a:xfrm>
            <a:off x="-34018" y="5141857"/>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a:latin typeface="Times New Roman"/>
                <a:cs typeface="Times New Roman"/>
                <a:sym typeface="Times New Roman"/>
              </a:rPr>
              <a:t>This slide was written and presented by Yifan Luo (z5434256)</a:t>
            </a:r>
            <a:endParaRPr lang="en-US"/>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067" y="4702145"/>
            <a:ext cx="1107583" cy="623015"/>
          </a:xfrm>
          <a:prstGeom prst="rect">
            <a:avLst/>
          </a:prstGeom>
        </p:spPr>
      </p:pic>
      <p:sp>
        <p:nvSpPr>
          <p:cNvPr id="14" name="TextBox 13"/>
          <p:cNvSpPr txBox="1"/>
          <p:nvPr/>
        </p:nvSpPr>
        <p:spPr>
          <a:xfrm>
            <a:off x="8026616" y="4615502"/>
            <a:ext cx="1107583" cy="307777"/>
          </a:xfrm>
          <a:prstGeom prst="rect">
            <a:avLst/>
          </a:prstGeom>
          <a:noFill/>
        </p:spPr>
        <p:txBody>
          <a:bodyPr wrap="square" rtlCol="0">
            <a:spAutoFit/>
          </a:bodyPr>
          <a:lstStyle/>
          <a:p>
            <a:pPr algn="ctr"/>
            <a:r>
              <a:rPr lang="en-US" dirty="0"/>
              <a:t>7</a:t>
            </a:r>
          </a:p>
        </p:txBody>
      </p:sp>
    </p:spTree>
    <p:extLst>
      <p:ext uri="{BB962C8B-B14F-4D97-AF65-F5344CB8AC3E}">
        <p14:creationId xmlns:p14="http://schemas.microsoft.com/office/powerpoint/2010/main" val="35786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title" idx="4294967295"/>
          </p:nvPr>
        </p:nvSpPr>
        <p:spPr>
          <a:xfrm>
            <a:off x="0" y="1588"/>
            <a:ext cx="9137650" cy="379412"/>
          </a:xfrm>
          <a:prstGeom prst="rect">
            <a:avLst/>
          </a:prstGeom>
        </p:spPr>
        <p:txBody>
          <a:bodyPr spcFirstLastPara="1" wrap="square" lIns="91425" tIns="91425" rIns="91425" bIns="91425" anchor="ctr" anchorCtr="0">
            <a:noAutofit/>
          </a:bodyPr>
          <a:lstStyle/>
          <a:p>
            <a:pPr algn="ctr"/>
            <a:r>
              <a:rPr lang="en-US" sz="2400" dirty="0">
                <a:latin typeface="Times New Roman"/>
                <a:cs typeface="Times New Roman"/>
                <a:sym typeface="Times New Roman"/>
              </a:rPr>
              <a:t>Bike Type Analysis</a:t>
            </a:r>
            <a:r>
              <a:rPr lang="en" sz="2400" dirty="0">
                <a:latin typeface="Times New Roman"/>
                <a:cs typeface="Times New Roman"/>
                <a:sym typeface="Times New Roman"/>
              </a:rPr>
              <a:t> </a:t>
            </a:r>
            <a:r>
              <a:rPr lang="en-US" sz="2400" dirty="0">
                <a:latin typeface="Times New Roman"/>
                <a:cs typeface="Times New Roman"/>
                <a:sym typeface="Times New Roman"/>
              </a:rPr>
              <a:t>(Hitesh Rathi)</a:t>
            </a:r>
            <a:endParaRPr lang="en-US" sz="2400" dirty="0"/>
          </a:p>
        </p:txBody>
      </p:sp>
      <p:sp>
        <p:nvSpPr>
          <p:cNvPr id="96"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dirty="0">
                <a:latin typeface="Times New Roman"/>
                <a:cs typeface="Times New Roman"/>
                <a:sym typeface="Times New Roman"/>
              </a:rPr>
              <a:t>This slide was written and presented by Hitesh Rathi</a:t>
            </a:r>
            <a:endParaRPr lang="en-US" dirty="0"/>
          </a:p>
        </p:txBody>
      </p:sp>
      <p:sp>
        <p:nvSpPr>
          <p:cNvPr id="97"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8478" t="-460" r="28805" b="11749"/>
          <a:stretch/>
        </p:blipFill>
        <p:spPr>
          <a:xfrm>
            <a:off x="0" y="481557"/>
            <a:ext cx="4445876" cy="436623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2298" t="-1078" r="22300" b="16830"/>
          <a:stretch/>
        </p:blipFill>
        <p:spPr>
          <a:xfrm>
            <a:off x="4445875" y="481557"/>
            <a:ext cx="4582509" cy="4366232"/>
          </a:xfrm>
          <a:prstGeom prst="rect">
            <a:avLst/>
          </a:prstGeom>
          <a:ln>
            <a:solidFill>
              <a:schemeClr val="accent1"/>
            </a:solidFill>
          </a:ln>
        </p:spPr>
      </p:pic>
      <p:cxnSp>
        <p:nvCxnSpPr>
          <p:cNvPr id="6" name="Straight Arrow Connector 5"/>
          <p:cNvCxnSpPr/>
          <p:nvPr/>
        </p:nvCxnSpPr>
        <p:spPr>
          <a:xfrm flipH="1">
            <a:off x="7210097" y="3615559"/>
            <a:ext cx="1397875" cy="504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5821" y="1019503"/>
            <a:ext cx="725214" cy="32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rame 11"/>
          <p:cNvSpPr/>
          <p:nvPr/>
        </p:nvSpPr>
        <p:spPr>
          <a:xfrm>
            <a:off x="8040413" y="3857296"/>
            <a:ext cx="987971" cy="462455"/>
          </a:xfrm>
          <a:prstGeom prst="frame">
            <a:avLst/>
          </a:prstGeom>
          <a:solidFill>
            <a:schemeClr val="bg1">
              <a:alpha val="0"/>
            </a:schemeClr>
          </a:solidFill>
          <a:ln>
            <a:solidFill>
              <a:srgbClr val="FF0000">
                <a:alpha val="2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solidFill>
              </a:ln>
              <a:solidFill>
                <a:schemeClr val="bg2"/>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067" y="4715398"/>
            <a:ext cx="1107583" cy="623015"/>
          </a:xfrm>
          <a:prstGeom prst="rect">
            <a:avLst/>
          </a:prstGeom>
        </p:spPr>
      </p:pic>
      <p:sp>
        <p:nvSpPr>
          <p:cNvPr id="14" name="TextBox 13"/>
          <p:cNvSpPr txBox="1"/>
          <p:nvPr/>
        </p:nvSpPr>
        <p:spPr>
          <a:xfrm>
            <a:off x="8026616" y="4695014"/>
            <a:ext cx="1107583" cy="307777"/>
          </a:xfrm>
          <a:prstGeom prst="rect">
            <a:avLst/>
          </a:prstGeom>
          <a:noFill/>
        </p:spPr>
        <p:txBody>
          <a:bodyPr wrap="square" rtlCol="0">
            <a:spAutoFit/>
          </a:bodyPr>
          <a:lstStyle/>
          <a:p>
            <a:pPr algn="ctr"/>
            <a:r>
              <a:rPr lang="en-US" dirty="0"/>
              <a:t>8</a:t>
            </a:r>
          </a:p>
        </p:txBody>
      </p:sp>
    </p:spTree>
    <p:extLst>
      <p:ext uri="{BB962C8B-B14F-4D97-AF65-F5344CB8AC3E}">
        <p14:creationId xmlns:p14="http://schemas.microsoft.com/office/powerpoint/2010/main" val="73245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96;p14"/>
          <p:cNvSpPr txBox="1"/>
          <p:nvPr/>
        </p:nvSpPr>
        <p:spPr>
          <a:xfrm>
            <a:off x="0" y="4937750"/>
            <a:ext cx="9144000" cy="205800"/>
          </a:xfrm>
          <a:prstGeom prst="rect">
            <a:avLst/>
          </a:prstGeom>
          <a:noFill/>
          <a:ln>
            <a:noFill/>
          </a:ln>
        </p:spPr>
        <p:txBody>
          <a:bodyPr spcFirstLastPara="1" wrap="square" lIns="91425" tIns="91425" rIns="91425" bIns="91425" anchor="ctr" anchorCtr="0">
            <a:noAutofit/>
          </a:bodyPr>
          <a:lstStyle/>
          <a:p>
            <a:pPr>
              <a:lnSpc>
                <a:spcPct val="150000"/>
              </a:lnSpc>
            </a:pPr>
            <a:r>
              <a:rPr lang="en" sz="600" dirty="0">
                <a:latin typeface="Times New Roman"/>
                <a:cs typeface="Times New Roman"/>
                <a:sym typeface="Times New Roman"/>
              </a:rPr>
              <a:t>This slide was written and presented by Hitesh Rathi</a:t>
            </a:r>
            <a:endParaRPr lang="en-US" dirty="0"/>
          </a:p>
        </p:txBody>
      </p:sp>
      <p:sp>
        <p:nvSpPr>
          <p:cNvPr id="4" name="Google Shape;97;p14"/>
          <p:cNvSpPr/>
          <p:nvPr/>
        </p:nvSpPr>
        <p:spPr>
          <a:xfrm>
            <a:off x="-12" y="4902050"/>
            <a:ext cx="9144000" cy="3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7445" t="1563" r="27666" b="30851"/>
          <a:stretch/>
        </p:blipFill>
        <p:spPr>
          <a:xfrm>
            <a:off x="91429" y="1040636"/>
            <a:ext cx="4480559" cy="359789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778" t="2396" r="27555" b="30675"/>
          <a:stretch/>
        </p:blipFill>
        <p:spPr>
          <a:xfrm>
            <a:off x="4641960" y="1014029"/>
            <a:ext cx="4502040" cy="3597898"/>
          </a:xfrm>
          <a:prstGeom prst="rect">
            <a:avLst/>
          </a:prstGeom>
        </p:spPr>
      </p:pic>
      <p:sp>
        <p:nvSpPr>
          <p:cNvPr id="8" name="TextBox 7"/>
          <p:cNvSpPr txBox="1"/>
          <p:nvPr/>
        </p:nvSpPr>
        <p:spPr>
          <a:xfrm>
            <a:off x="555068" y="633659"/>
            <a:ext cx="8961131" cy="307777"/>
          </a:xfrm>
          <a:prstGeom prst="rect">
            <a:avLst/>
          </a:prstGeom>
          <a:noFill/>
        </p:spPr>
        <p:txBody>
          <a:bodyPr wrap="square" rtlCol="0">
            <a:spAutoFit/>
          </a:bodyPr>
          <a:lstStyle/>
          <a:p>
            <a:r>
              <a:rPr lang="en-US" dirty="0"/>
              <a:t>Comparing the use of Smart Metro Bikes in different regions in FY22 and FY23.</a:t>
            </a:r>
          </a:p>
        </p:txBody>
      </p:sp>
      <p:sp>
        <p:nvSpPr>
          <p:cNvPr id="5" name="Rectangle 4"/>
          <p:cNvSpPr/>
          <p:nvPr/>
        </p:nvSpPr>
        <p:spPr>
          <a:xfrm>
            <a:off x="2613542" y="-33806"/>
            <a:ext cx="4455066" cy="461665"/>
          </a:xfrm>
          <a:prstGeom prst="rect">
            <a:avLst/>
          </a:prstGeom>
        </p:spPr>
        <p:txBody>
          <a:bodyPr wrap="none">
            <a:spAutoFit/>
          </a:bodyPr>
          <a:lstStyle/>
          <a:p>
            <a:pPr algn="ctr"/>
            <a:r>
              <a:rPr lang="en-US" sz="2400" dirty="0">
                <a:latin typeface="Times New Roman"/>
                <a:cs typeface="Times New Roman"/>
                <a:sym typeface="Times New Roman"/>
              </a:rPr>
              <a:t>Bike Type Analysis</a:t>
            </a:r>
            <a:r>
              <a:rPr lang="en" sz="2400" dirty="0">
                <a:latin typeface="Times New Roman"/>
                <a:cs typeface="Times New Roman"/>
                <a:sym typeface="Times New Roman"/>
              </a:rPr>
              <a:t> </a:t>
            </a:r>
            <a:r>
              <a:rPr lang="en-US" sz="2400" dirty="0">
                <a:latin typeface="Times New Roman"/>
                <a:cs typeface="Times New Roman"/>
                <a:sym typeface="Times New Roman"/>
              </a:rPr>
              <a:t>(Hitesh Rathi)</a:t>
            </a:r>
            <a:endParaRPr lang="en-US" sz="24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067" y="4702145"/>
            <a:ext cx="1107583" cy="623015"/>
          </a:xfrm>
          <a:prstGeom prst="rect">
            <a:avLst/>
          </a:prstGeom>
        </p:spPr>
      </p:pic>
      <p:sp>
        <p:nvSpPr>
          <p:cNvPr id="10" name="TextBox 9"/>
          <p:cNvSpPr txBox="1"/>
          <p:nvPr/>
        </p:nvSpPr>
        <p:spPr>
          <a:xfrm>
            <a:off x="8026616" y="4668510"/>
            <a:ext cx="1107583" cy="307777"/>
          </a:xfrm>
          <a:prstGeom prst="rect">
            <a:avLst/>
          </a:prstGeom>
          <a:noFill/>
        </p:spPr>
        <p:txBody>
          <a:bodyPr wrap="square" rtlCol="0">
            <a:spAutoFit/>
          </a:bodyPr>
          <a:lstStyle/>
          <a:p>
            <a:pPr algn="ctr"/>
            <a:r>
              <a:rPr lang="en-US" dirty="0"/>
              <a:t>9</a:t>
            </a:r>
          </a:p>
        </p:txBody>
      </p:sp>
    </p:spTree>
    <p:extLst>
      <p:ext uri="{BB962C8B-B14F-4D97-AF65-F5344CB8AC3E}">
        <p14:creationId xmlns:p14="http://schemas.microsoft.com/office/powerpoint/2010/main" val="1362593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E3D32639BA9B48BCF7E8456455CA21" ma:contentTypeVersion="9" ma:contentTypeDescription="Create a new document." ma:contentTypeScope="" ma:versionID="c5ac5daae37b99c0523a63f4cdde0432">
  <xsd:schema xmlns:xsd="http://www.w3.org/2001/XMLSchema" xmlns:xs="http://www.w3.org/2001/XMLSchema" xmlns:p="http://schemas.microsoft.com/office/2006/metadata/properties" xmlns:ns2="f96f6246-93be-44ec-9850-ed3879977c88" xmlns:ns3="07159e50-c160-4e2b-a6b3-86264a21b166" targetNamespace="http://schemas.microsoft.com/office/2006/metadata/properties" ma:root="true" ma:fieldsID="ff7ddc96baf89abcb3091e8815959f11" ns2:_="" ns3:_="">
    <xsd:import namespace="f96f6246-93be-44ec-9850-ed3879977c88"/>
    <xsd:import namespace="07159e50-c160-4e2b-a6b3-86264a21b16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6f6246-93be-44ec-9850-ed3879977c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2b026aac-6b52-4d7e-a64d-f3ee90946f5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159e50-c160-4e2b-a6b3-86264a21b166"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7a14003-c75c-47bd-9344-b68f4b635aa9}" ma:internalName="TaxCatchAll" ma:showField="CatchAllData" ma:web="07159e50-c160-4e2b-a6b3-86264a21b1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BBC9CD-8AE2-4E7C-BF9F-58F46BA26A07}">
  <ds:schemaRefs>
    <ds:schemaRef ds:uri="http://schemas.microsoft.com/sharepoint/v3/contenttype/forms"/>
  </ds:schemaRefs>
</ds:datastoreItem>
</file>

<file path=customXml/itemProps2.xml><?xml version="1.0" encoding="utf-8"?>
<ds:datastoreItem xmlns:ds="http://schemas.openxmlformats.org/officeDocument/2006/customXml" ds:itemID="{8BFF84A5-05FF-473B-A9DE-EE592BA6396C}">
  <ds:schemaRefs>
    <ds:schemaRef ds:uri="07159e50-c160-4e2b-a6b3-86264a21b166"/>
    <ds:schemaRef ds:uri="f96f6246-93be-44ec-9850-ed3879977c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163</TotalTime>
  <Words>2593</Words>
  <Application>Microsoft Office PowerPoint</Application>
  <PresentationFormat>On-screen Show (16:9)</PresentationFormat>
  <Paragraphs>160</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等线</vt:lpstr>
      <vt:lpstr>Arial</vt:lpstr>
      <vt:lpstr>Calibri</vt:lpstr>
      <vt:lpstr>Calibri Light</vt:lpstr>
      <vt:lpstr>Courier New</vt:lpstr>
      <vt:lpstr>Times New Roman</vt:lpstr>
      <vt:lpstr>Times New Roman Uni</vt:lpstr>
      <vt:lpstr>Wingdings</vt:lpstr>
      <vt:lpstr>Office Theme</vt:lpstr>
      <vt:lpstr>An Analysis on Metro Bike Share LA</vt:lpstr>
      <vt:lpstr>Star / Snowflake Schema</vt:lpstr>
      <vt:lpstr>User Behavior | Preferred Bike Types</vt:lpstr>
      <vt:lpstr>User Behavior | How Does Weather (Temperature) Affect Number of Trips Taken?</vt:lpstr>
      <vt:lpstr>User Behavior | Preferred Pass Types</vt:lpstr>
      <vt:lpstr>Station Characteristics – Stations (Yifan Luo)</vt:lpstr>
      <vt:lpstr>Station Characteristics – Stations (Yifan Luo)</vt:lpstr>
      <vt:lpstr>Bike Type Analysis (Hitesh Rathi)</vt:lpstr>
      <vt:lpstr>PowerPoint Presentation</vt:lpstr>
      <vt:lpstr>Recommendations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on Metro Bike Share LA</dc:title>
  <cp:lastModifiedBy>Hitesh Rathi</cp:lastModifiedBy>
  <cp:revision>424</cp:revision>
  <dcterms:modified xsi:type="dcterms:W3CDTF">2026-01-15T09:34:45Z</dcterms:modified>
</cp:coreProperties>
</file>